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8288000" cy="10287000"/>
  <p:notesSz cx="6858000" cy="9144000"/>
  <p:embeddedFontLst>
    <p:embeddedFont>
      <p:font typeface="Arimo" panose="020B0604020202020204" charset="0"/>
      <p:regular r:id="rId44"/>
    </p:embeddedFont>
    <p:embeddedFont>
      <p:font typeface="Arimo Bold" panose="020B0604020202020204" charset="0"/>
      <p:regular r:id="rId45"/>
    </p:embeddedFont>
    <p:embeddedFont>
      <p:font typeface="Open Sans Extra Bold" panose="020B0604020202020204" charset="0"/>
      <p:regular r:id="rId46"/>
    </p:embeddedFont>
    <p:embeddedFont>
      <p:font typeface="Poppins" panose="00000500000000000000" pitchFamily="2"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our analysis, we used Hive SQL to query the dataset and explore patterns of fraud transactions. We ran a total of 17 queries, each designed to uncover specific insights. After running these queries, we utilized Hue for data visualization, to better interpret the results.</a:t>
            </a:r>
          </a:p>
          <a:p>
            <a:r>
              <a:rPr lang="en-US"/>
              <a:t>and lets explore most 6 important insights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9.jpe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sv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svg"/><Relationship Id="rId9"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9.jpe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sv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9.jpe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svg"/></Relationships>
</file>

<file path=ppt/slides/_rels/slide2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svg"/><Relationship Id="rId7"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image" Target="../media/image67.svg"/></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9.jpe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svg"/></Relationships>
</file>

<file path=ppt/slides/_rels/slide3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9.jpe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sv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svg"/><Relationship Id="rId7"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image" Target="../media/image67.svg"/></Relationships>
</file>

<file path=ppt/slides/_rels/slide3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svg"/><Relationship Id="rId7"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image" Target="../media/image67.svg"/></Relationships>
</file>

<file path=ppt/slides/_rels/slide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sv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kartik2112/fraud-detection?select=fraudTrain.csv" TargetMode="External"/><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4643132" y="370513"/>
            <a:ext cx="2952967" cy="786137"/>
          </a:xfrm>
          <a:custGeom>
            <a:avLst/>
            <a:gdLst/>
            <a:ahLst/>
            <a:cxnLst/>
            <a:rect l="l" t="t" r="r" b="b"/>
            <a:pathLst>
              <a:path w="2952967" h="786137">
                <a:moveTo>
                  <a:pt x="0" y="0"/>
                </a:moveTo>
                <a:lnTo>
                  <a:pt x="2952967" y="0"/>
                </a:lnTo>
                <a:lnTo>
                  <a:pt x="2952967" y="786137"/>
                </a:lnTo>
                <a:lnTo>
                  <a:pt x="0" y="786137"/>
                </a:lnTo>
                <a:lnTo>
                  <a:pt x="0" y="0"/>
                </a:lnTo>
                <a:close/>
              </a:path>
            </a:pathLst>
          </a:custGeom>
          <a:blipFill>
            <a:blip r:embed="rId3"/>
            <a:stretch>
              <a:fillRect b="-23116"/>
            </a:stretch>
          </a:blipFill>
        </p:spPr>
        <p:txBody>
          <a:bodyPr/>
          <a:lstStyle/>
          <a:p>
            <a:endParaRPr lang="en-US"/>
          </a:p>
        </p:txBody>
      </p:sp>
      <p:sp>
        <p:nvSpPr>
          <p:cNvPr id="3" name="Freeform 3"/>
          <p:cNvSpPr/>
          <p:nvPr/>
        </p:nvSpPr>
        <p:spPr>
          <a:xfrm>
            <a:off x="915806" y="605937"/>
            <a:ext cx="2513353" cy="315288"/>
          </a:xfrm>
          <a:custGeom>
            <a:avLst/>
            <a:gdLst/>
            <a:ahLst/>
            <a:cxnLst/>
            <a:rect l="l" t="t" r="r" b="b"/>
            <a:pathLst>
              <a:path w="2513353" h="315288">
                <a:moveTo>
                  <a:pt x="0" y="0"/>
                </a:moveTo>
                <a:lnTo>
                  <a:pt x="2513353" y="0"/>
                </a:lnTo>
                <a:lnTo>
                  <a:pt x="2513353" y="315288"/>
                </a:lnTo>
                <a:lnTo>
                  <a:pt x="0" y="3152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23207" y="3897043"/>
            <a:ext cx="8980593" cy="2981805"/>
          </a:xfrm>
          <a:prstGeom prst="rect">
            <a:avLst/>
          </a:prstGeom>
        </p:spPr>
        <p:txBody>
          <a:bodyPr lIns="0" tIns="0" rIns="0" bIns="0" rtlCol="0" anchor="t">
            <a:spAutoFit/>
          </a:bodyPr>
          <a:lstStyle/>
          <a:p>
            <a:pPr algn="ctr">
              <a:lnSpc>
                <a:spcPts val="12816"/>
              </a:lnSpc>
            </a:pPr>
            <a:r>
              <a:rPr lang="en-US" sz="8000" b="1">
                <a:solidFill>
                  <a:srgbClr val="FFFFFF"/>
                </a:solidFill>
                <a:latin typeface="Arimo Bold"/>
                <a:ea typeface="Arimo Bold"/>
                <a:cs typeface="Arimo Bold"/>
                <a:sym typeface="Arimo Bold"/>
              </a:rPr>
              <a:t>Fraud Detection</a:t>
            </a:r>
          </a:p>
          <a:p>
            <a:pPr algn="ctr">
              <a:lnSpc>
                <a:spcPts val="11056"/>
              </a:lnSpc>
            </a:pPr>
            <a:r>
              <a:rPr lang="en-US" sz="6900" b="1">
                <a:solidFill>
                  <a:srgbClr val="FFFFFF"/>
                </a:solidFill>
                <a:latin typeface="Arimo Bold"/>
                <a:ea typeface="Arimo Bold"/>
                <a:cs typeface="Arimo Bold"/>
                <a:sym typeface="Arimo Bold"/>
              </a:rPr>
              <a:t>SIC 6</a:t>
            </a:r>
          </a:p>
        </p:txBody>
      </p:sp>
      <p:grpSp>
        <p:nvGrpSpPr>
          <p:cNvPr id="5" name="Group 5"/>
          <p:cNvGrpSpPr>
            <a:grpSpLocks noChangeAspect="1"/>
          </p:cNvGrpSpPr>
          <p:nvPr/>
        </p:nvGrpSpPr>
        <p:grpSpPr>
          <a:xfrm>
            <a:off x="8790098" y="3298228"/>
            <a:ext cx="9146584" cy="5246370"/>
            <a:chOff x="0" y="0"/>
            <a:chExt cx="7981950" cy="4578350"/>
          </a:xfrm>
        </p:grpSpPr>
        <p:sp>
          <p:nvSpPr>
            <p:cNvPr id="6" name="Freeform 6"/>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txBody>
            <a:bodyPr/>
            <a:lstStyle/>
            <a:p>
              <a:endParaRPr lang="en-US"/>
            </a:p>
          </p:txBody>
        </p:sp>
        <p:sp>
          <p:nvSpPr>
            <p:cNvPr id="7" name="Freeform 7"/>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en-US"/>
            </a:p>
          </p:txBody>
        </p:sp>
        <p:sp>
          <p:nvSpPr>
            <p:cNvPr id="8" name="Freeform 8"/>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en-US"/>
            </a:p>
          </p:txBody>
        </p:sp>
        <p:sp>
          <p:nvSpPr>
            <p:cNvPr id="9" name="Freeform 9"/>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en-US"/>
            </a:p>
          </p:txBody>
        </p:sp>
        <p:sp>
          <p:nvSpPr>
            <p:cNvPr id="10" name="Freeform 10"/>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6"/>
              <a:stretch>
                <a:fillRect t="-3677" b="-3677"/>
              </a:stretch>
            </a:blipFill>
          </p:spPr>
          <p:txBody>
            <a:bodyP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1028700"/>
            <a:ext cx="18288000" cy="8325289"/>
          </a:xfrm>
          <a:custGeom>
            <a:avLst/>
            <a:gdLst/>
            <a:ahLst/>
            <a:cxnLst/>
            <a:rect l="l" t="t" r="r" b="b"/>
            <a:pathLst>
              <a:path w="18288000" h="8325289">
                <a:moveTo>
                  <a:pt x="0" y="0"/>
                </a:moveTo>
                <a:lnTo>
                  <a:pt x="18288000" y="0"/>
                </a:lnTo>
                <a:lnTo>
                  <a:pt x="18288000" y="8325289"/>
                </a:lnTo>
                <a:lnTo>
                  <a:pt x="0" y="8325289"/>
                </a:lnTo>
                <a:lnTo>
                  <a:pt x="0" y="0"/>
                </a:lnTo>
                <a:close/>
              </a:path>
            </a:pathLst>
          </a:custGeom>
          <a:blipFill>
            <a:blip r:embed="rId2"/>
            <a:stretch>
              <a:fillRect l="-931" t="-971" r="-931"/>
            </a:stretch>
          </a:blipFill>
        </p:spPr>
        <p:txBody>
          <a:bodyPr/>
          <a:lstStyle/>
          <a:p>
            <a:endParaRPr lang="en-US"/>
          </a:p>
        </p:txBody>
      </p:sp>
      <p:sp>
        <p:nvSpPr>
          <p:cNvPr id="3" name="TextBox 3"/>
          <p:cNvSpPr txBox="1"/>
          <p:nvPr/>
        </p:nvSpPr>
        <p:spPr>
          <a:xfrm>
            <a:off x="5250002" y="90787"/>
            <a:ext cx="7433191" cy="756110"/>
          </a:xfrm>
          <a:prstGeom prst="rect">
            <a:avLst/>
          </a:prstGeom>
        </p:spPr>
        <p:txBody>
          <a:bodyPr lIns="0" tIns="0" rIns="0" bIns="0" rtlCol="0" anchor="t">
            <a:spAutoFit/>
          </a:bodyPr>
          <a:lstStyle/>
          <a:p>
            <a:pPr algn="ctr">
              <a:lnSpc>
                <a:spcPts val="6094"/>
              </a:lnSpc>
              <a:spcBef>
                <a:spcPct val="0"/>
              </a:spcBef>
            </a:pPr>
            <a:r>
              <a:rPr lang="en-US" sz="4352" b="1">
                <a:solidFill>
                  <a:srgbClr val="01237D"/>
                </a:solidFill>
                <a:latin typeface="Arimo Bold"/>
                <a:ea typeface="Arimo Bold"/>
                <a:cs typeface="Arimo Bold"/>
                <a:sym typeface="Arimo Bold"/>
              </a:rPr>
              <a:t> Fraud Transactions Tracker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216651" y="9277350"/>
            <a:ext cx="10397662" cy="0"/>
          </a:xfrm>
          <a:prstGeom prst="line">
            <a:avLst/>
          </a:prstGeom>
          <a:ln w="38100" cap="flat">
            <a:solidFill>
              <a:srgbClr val="01237D"/>
            </a:solidFill>
            <a:prstDash val="solid"/>
            <a:headEnd type="none" w="sm" len="sm"/>
            <a:tailEnd type="none" w="sm" len="sm"/>
          </a:ln>
        </p:spPr>
        <p:txBody>
          <a:bodyPr/>
          <a:lstStyle/>
          <a:p>
            <a:endParaRPr lang="en-US"/>
          </a:p>
        </p:txBody>
      </p:sp>
      <p:grpSp>
        <p:nvGrpSpPr>
          <p:cNvPr id="3" name="Group 3"/>
          <p:cNvGrpSpPr/>
          <p:nvPr/>
        </p:nvGrpSpPr>
        <p:grpSpPr>
          <a:xfrm>
            <a:off x="-2346523"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949342" y="1925028"/>
            <a:ext cx="11669802" cy="2769105"/>
          </a:xfrm>
          <a:custGeom>
            <a:avLst/>
            <a:gdLst/>
            <a:ahLst/>
            <a:cxnLst/>
            <a:rect l="l" t="t" r="r" b="b"/>
            <a:pathLst>
              <a:path w="11669802" h="2769105">
                <a:moveTo>
                  <a:pt x="0" y="0"/>
                </a:moveTo>
                <a:lnTo>
                  <a:pt x="11669802" y="0"/>
                </a:lnTo>
                <a:lnTo>
                  <a:pt x="11669802" y="2769105"/>
                </a:lnTo>
                <a:lnTo>
                  <a:pt x="0" y="2769105"/>
                </a:lnTo>
                <a:lnTo>
                  <a:pt x="0" y="0"/>
                </a:lnTo>
                <a:close/>
              </a:path>
            </a:pathLst>
          </a:custGeom>
          <a:blipFill>
            <a:blip r:embed="rId2"/>
            <a:stretch>
              <a:fillRect/>
            </a:stretch>
          </a:blipFill>
        </p:spPr>
        <p:txBody>
          <a:bodyPr/>
          <a:lstStyle/>
          <a:p>
            <a:endParaRPr lang="en-US"/>
          </a:p>
        </p:txBody>
      </p:sp>
      <p:sp>
        <p:nvSpPr>
          <p:cNvPr id="7" name="Freeform 7"/>
          <p:cNvSpPr/>
          <p:nvPr/>
        </p:nvSpPr>
        <p:spPr>
          <a:xfrm>
            <a:off x="2949342" y="4902488"/>
            <a:ext cx="11669802" cy="3927187"/>
          </a:xfrm>
          <a:custGeom>
            <a:avLst/>
            <a:gdLst/>
            <a:ahLst/>
            <a:cxnLst/>
            <a:rect l="l" t="t" r="r" b="b"/>
            <a:pathLst>
              <a:path w="11669802" h="3927187">
                <a:moveTo>
                  <a:pt x="0" y="0"/>
                </a:moveTo>
                <a:lnTo>
                  <a:pt x="11669802" y="0"/>
                </a:lnTo>
                <a:lnTo>
                  <a:pt x="11669802" y="3927187"/>
                </a:lnTo>
                <a:lnTo>
                  <a:pt x="0" y="3927187"/>
                </a:lnTo>
                <a:lnTo>
                  <a:pt x="0" y="0"/>
                </a:lnTo>
                <a:close/>
              </a:path>
            </a:pathLst>
          </a:custGeom>
          <a:blipFill>
            <a:blip r:embed="rId3"/>
            <a:stretch>
              <a:fillRect t="-1630" b="-1630"/>
            </a:stretch>
          </a:blipFill>
        </p:spPr>
        <p:txBody>
          <a:bodyPr/>
          <a:lstStyle/>
          <a:p>
            <a:endParaRPr lang="en-US"/>
          </a:p>
        </p:txBody>
      </p:sp>
      <p:sp>
        <p:nvSpPr>
          <p:cNvPr id="8" name="TextBox 8"/>
          <p:cNvSpPr txBox="1"/>
          <p:nvPr/>
        </p:nvSpPr>
        <p:spPr>
          <a:xfrm>
            <a:off x="465081" y="9686925"/>
            <a:ext cx="3585080" cy="323215"/>
          </a:xfrm>
          <a:prstGeom prst="rect">
            <a:avLst/>
          </a:prstGeom>
        </p:spPr>
        <p:txBody>
          <a:bodyPr lIns="0" tIns="0" rIns="0" bIns="0" rtlCol="0" anchor="t">
            <a:spAutoFit/>
          </a:bodyPr>
          <a:lstStyle/>
          <a:p>
            <a:pPr algn="ctr">
              <a:lnSpc>
                <a:spcPts val="2659"/>
              </a:lnSpc>
              <a:spcBef>
                <a:spcPct val="0"/>
              </a:spcBef>
            </a:pPr>
            <a:r>
              <a:rPr lang="en-US" sz="1899">
                <a:solidFill>
                  <a:srgbClr val="01237D"/>
                </a:solidFill>
                <a:latin typeface="Open Sans Extra Bold"/>
                <a:ea typeface="Open Sans Extra Bold"/>
                <a:cs typeface="Open Sans Extra Bold"/>
                <a:sym typeface="Open Sans Extra Bold"/>
              </a:rPr>
              <a:t>Samsung Innovation campus</a:t>
            </a:r>
          </a:p>
        </p:txBody>
      </p:sp>
      <p:sp>
        <p:nvSpPr>
          <p:cNvPr id="9" name="TextBox 9"/>
          <p:cNvSpPr txBox="1"/>
          <p:nvPr/>
        </p:nvSpPr>
        <p:spPr>
          <a:xfrm>
            <a:off x="2412087" y="872351"/>
            <a:ext cx="13463826" cy="624051"/>
          </a:xfrm>
          <a:prstGeom prst="rect">
            <a:avLst/>
          </a:prstGeom>
        </p:spPr>
        <p:txBody>
          <a:bodyPr lIns="0" tIns="0" rIns="0" bIns="0" rtlCol="0" anchor="t">
            <a:spAutoFit/>
          </a:bodyPr>
          <a:lstStyle/>
          <a:p>
            <a:pPr algn="ctr">
              <a:lnSpc>
                <a:spcPts val="4973"/>
              </a:lnSpc>
              <a:spcBef>
                <a:spcPct val="0"/>
              </a:spcBef>
            </a:pPr>
            <a:r>
              <a:rPr lang="en-US" sz="3552" b="1">
                <a:solidFill>
                  <a:srgbClr val="01237D"/>
                </a:solidFill>
                <a:latin typeface="Arimo Bold"/>
                <a:ea typeface="Arimo Bold"/>
                <a:cs typeface="Arimo Bold"/>
                <a:sym typeface="Arimo Bold"/>
              </a:rPr>
              <a:t>Peak Fraud Transactions Across U.S. States in December 2019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216651" y="9277350"/>
            <a:ext cx="10397662" cy="0"/>
          </a:xfrm>
          <a:prstGeom prst="line">
            <a:avLst/>
          </a:prstGeom>
          <a:ln w="38100" cap="flat">
            <a:solidFill>
              <a:srgbClr val="01237D"/>
            </a:solidFill>
            <a:prstDash val="solid"/>
            <a:headEnd type="none" w="sm" len="sm"/>
            <a:tailEnd type="none" w="sm" len="sm"/>
          </a:ln>
        </p:spPr>
        <p:txBody>
          <a:bodyPr/>
          <a:lstStyle/>
          <a:p>
            <a:endParaRPr lang="en-US"/>
          </a:p>
        </p:txBody>
      </p:sp>
      <p:grpSp>
        <p:nvGrpSpPr>
          <p:cNvPr id="3" name="Group 3"/>
          <p:cNvGrpSpPr/>
          <p:nvPr/>
        </p:nvGrpSpPr>
        <p:grpSpPr>
          <a:xfrm>
            <a:off x="-2346523"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860221" y="1862089"/>
            <a:ext cx="12303771" cy="2107021"/>
          </a:xfrm>
          <a:custGeom>
            <a:avLst/>
            <a:gdLst/>
            <a:ahLst/>
            <a:cxnLst/>
            <a:rect l="l" t="t" r="r" b="b"/>
            <a:pathLst>
              <a:path w="12303771" h="2107021">
                <a:moveTo>
                  <a:pt x="0" y="0"/>
                </a:moveTo>
                <a:lnTo>
                  <a:pt x="12303771" y="0"/>
                </a:lnTo>
                <a:lnTo>
                  <a:pt x="12303771" y="2107021"/>
                </a:lnTo>
                <a:lnTo>
                  <a:pt x="0" y="2107021"/>
                </a:lnTo>
                <a:lnTo>
                  <a:pt x="0" y="0"/>
                </a:lnTo>
                <a:close/>
              </a:path>
            </a:pathLst>
          </a:custGeom>
          <a:blipFill>
            <a:blip r:embed="rId2"/>
            <a:stretch>
              <a:fillRect/>
            </a:stretch>
          </a:blipFill>
        </p:spPr>
        <p:txBody>
          <a:bodyPr/>
          <a:lstStyle/>
          <a:p>
            <a:endParaRPr lang="en-US"/>
          </a:p>
        </p:txBody>
      </p:sp>
      <p:sp>
        <p:nvSpPr>
          <p:cNvPr id="7" name="Freeform 7"/>
          <p:cNvSpPr/>
          <p:nvPr/>
        </p:nvSpPr>
        <p:spPr>
          <a:xfrm>
            <a:off x="3653144" y="4173897"/>
            <a:ext cx="10312385" cy="4879615"/>
          </a:xfrm>
          <a:custGeom>
            <a:avLst/>
            <a:gdLst/>
            <a:ahLst/>
            <a:cxnLst/>
            <a:rect l="l" t="t" r="r" b="b"/>
            <a:pathLst>
              <a:path w="10312385" h="4879615">
                <a:moveTo>
                  <a:pt x="0" y="0"/>
                </a:moveTo>
                <a:lnTo>
                  <a:pt x="10312385" y="0"/>
                </a:lnTo>
                <a:lnTo>
                  <a:pt x="10312385" y="4879615"/>
                </a:lnTo>
                <a:lnTo>
                  <a:pt x="0" y="4879615"/>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465081" y="9686925"/>
            <a:ext cx="3585080" cy="323215"/>
          </a:xfrm>
          <a:prstGeom prst="rect">
            <a:avLst/>
          </a:prstGeom>
        </p:spPr>
        <p:txBody>
          <a:bodyPr lIns="0" tIns="0" rIns="0" bIns="0" rtlCol="0" anchor="t">
            <a:spAutoFit/>
          </a:bodyPr>
          <a:lstStyle/>
          <a:p>
            <a:pPr algn="ctr">
              <a:lnSpc>
                <a:spcPts val="2659"/>
              </a:lnSpc>
              <a:spcBef>
                <a:spcPct val="0"/>
              </a:spcBef>
            </a:pPr>
            <a:r>
              <a:rPr lang="en-US" sz="1899">
                <a:solidFill>
                  <a:srgbClr val="01237D"/>
                </a:solidFill>
                <a:latin typeface="Open Sans Extra Bold"/>
                <a:ea typeface="Open Sans Extra Bold"/>
                <a:cs typeface="Open Sans Extra Bold"/>
                <a:sym typeface="Open Sans Extra Bold"/>
              </a:rPr>
              <a:t>Samsung Innovation campus</a:t>
            </a:r>
          </a:p>
        </p:txBody>
      </p:sp>
      <p:sp>
        <p:nvSpPr>
          <p:cNvPr id="9" name="TextBox 9"/>
          <p:cNvSpPr txBox="1"/>
          <p:nvPr/>
        </p:nvSpPr>
        <p:spPr>
          <a:xfrm>
            <a:off x="2026027" y="872351"/>
            <a:ext cx="14235946" cy="558022"/>
          </a:xfrm>
          <a:prstGeom prst="rect">
            <a:avLst/>
          </a:prstGeom>
        </p:spPr>
        <p:txBody>
          <a:bodyPr lIns="0" tIns="0" rIns="0" bIns="0" rtlCol="0" anchor="t">
            <a:spAutoFit/>
          </a:bodyPr>
          <a:lstStyle/>
          <a:p>
            <a:pPr algn="ctr">
              <a:lnSpc>
                <a:spcPts val="4413"/>
              </a:lnSpc>
              <a:spcBef>
                <a:spcPct val="0"/>
              </a:spcBef>
            </a:pPr>
            <a:r>
              <a:rPr lang="en-US" sz="3152" b="1">
                <a:solidFill>
                  <a:srgbClr val="01237D"/>
                </a:solidFill>
                <a:latin typeface="Arimo Bold"/>
                <a:ea typeface="Arimo Bold"/>
                <a:cs typeface="Arimo Bold"/>
                <a:sym typeface="Arimo Bold"/>
              </a:rPr>
              <a:t>December 2019: Surge in Fraud Transactions and High Fraud Value Impact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216651" y="9277350"/>
            <a:ext cx="10397662" cy="0"/>
          </a:xfrm>
          <a:prstGeom prst="line">
            <a:avLst/>
          </a:prstGeom>
          <a:ln w="38100" cap="flat">
            <a:solidFill>
              <a:srgbClr val="01237D"/>
            </a:solidFill>
            <a:prstDash val="solid"/>
            <a:headEnd type="none" w="sm" len="sm"/>
            <a:tailEnd type="none" w="sm" len="sm"/>
          </a:ln>
        </p:spPr>
        <p:txBody>
          <a:bodyPr/>
          <a:lstStyle/>
          <a:p>
            <a:endParaRPr lang="en-US"/>
          </a:p>
        </p:txBody>
      </p:sp>
      <p:grpSp>
        <p:nvGrpSpPr>
          <p:cNvPr id="3" name="Group 3"/>
          <p:cNvGrpSpPr/>
          <p:nvPr/>
        </p:nvGrpSpPr>
        <p:grpSpPr>
          <a:xfrm>
            <a:off x="-2346523"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28700" y="3422123"/>
            <a:ext cx="15800652" cy="4246425"/>
          </a:xfrm>
          <a:custGeom>
            <a:avLst/>
            <a:gdLst/>
            <a:ahLst/>
            <a:cxnLst/>
            <a:rect l="l" t="t" r="r" b="b"/>
            <a:pathLst>
              <a:path w="15800652" h="4246425">
                <a:moveTo>
                  <a:pt x="0" y="0"/>
                </a:moveTo>
                <a:lnTo>
                  <a:pt x="15800652" y="0"/>
                </a:lnTo>
                <a:lnTo>
                  <a:pt x="15800652" y="4246425"/>
                </a:lnTo>
                <a:lnTo>
                  <a:pt x="0" y="4246425"/>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465081" y="9686925"/>
            <a:ext cx="3585080" cy="323215"/>
          </a:xfrm>
          <a:prstGeom prst="rect">
            <a:avLst/>
          </a:prstGeom>
        </p:spPr>
        <p:txBody>
          <a:bodyPr lIns="0" tIns="0" rIns="0" bIns="0" rtlCol="0" anchor="t">
            <a:spAutoFit/>
          </a:bodyPr>
          <a:lstStyle/>
          <a:p>
            <a:pPr algn="ctr">
              <a:lnSpc>
                <a:spcPts val="2659"/>
              </a:lnSpc>
              <a:spcBef>
                <a:spcPct val="0"/>
              </a:spcBef>
            </a:pPr>
            <a:r>
              <a:rPr lang="en-US" sz="1899">
                <a:solidFill>
                  <a:srgbClr val="01237D"/>
                </a:solidFill>
                <a:latin typeface="Open Sans Extra Bold"/>
                <a:ea typeface="Open Sans Extra Bold"/>
                <a:cs typeface="Open Sans Extra Bold"/>
                <a:sym typeface="Open Sans Extra Bold"/>
              </a:rPr>
              <a:t>Samsung Innovation campus</a:t>
            </a:r>
          </a:p>
        </p:txBody>
      </p:sp>
      <p:sp>
        <p:nvSpPr>
          <p:cNvPr id="8" name="TextBox 8"/>
          <p:cNvSpPr txBox="1"/>
          <p:nvPr/>
        </p:nvSpPr>
        <p:spPr>
          <a:xfrm>
            <a:off x="2118806" y="942975"/>
            <a:ext cx="14538246" cy="1252749"/>
          </a:xfrm>
          <a:prstGeom prst="rect">
            <a:avLst/>
          </a:prstGeom>
        </p:spPr>
        <p:txBody>
          <a:bodyPr lIns="0" tIns="0" rIns="0" bIns="0" rtlCol="0" anchor="t">
            <a:spAutoFit/>
          </a:bodyPr>
          <a:lstStyle/>
          <a:p>
            <a:pPr algn="ctr">
              <a:lnSpc>
                <a:spcPts val="4973"/>
              </a:lnSpc>
            </a:pPr>
            <a:r>
              <a:rPr lang="en-US" sz="3552" b="1">
                <a:solidFill>
                  <a:srgbClr val="01237D"/>
                </a:solidFill>
                <a:latin typeface="Arimo Bold"/>
                <a:ea typeface="Arimo Bold"/>
                <a:cs typeface="Arimo Bold"/>
                <a:sym typeface="Arimo Bold"/>
              </a:rPr>
              <a:t>Fraud Transaction Patterns by Day of the Week and Hour of the Day</a:t>
            </a:r>
          </a:p>
          <a:p>
            <a:pPr algn="ctr">
              <a:lnSpc>
                <a:spcPts val="4973"/>
              </a:lnSpc>
              <a:spcBef>
                <a:spcPct val="0"/>
              </a:spcBef>
            </a:pPr>
            <a:r>
              <a:rPr lang="en-US" sz="3552" b="1">
                <a:solidFill>
                  <a:srgbClr val="01237D"/>
                </a:solidFill>
                <a:latin typeface="Arimo Bold"/>
                <a:ea typeface="Arimo Bold"/>
                <a:cs typeface="Arimo Bold"/>
                <a:sym typeface="Arimo Bold"/>
              </a:rPr>
              <a:t> in December 2019</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1303020"/>
            <a:ext cx="18288000" cy="8983980"/>
          </a:xfrm>
          <a:custGeom>
            <a:avLst/>
            <a:gdLst/>
            <a:ahLst/>
            <a:cxnLst/>
            <a:rect l="l" t="t" r="r" b="b"/>
            <a:pathLst>
              <a:path w="18288000" h="8983980">
                <a:moveTo>
                  <a:pt x="0" y="0"/>
                </a:moveTo>
                <a:lnTo>
                  <a:pt x="18288000" y="0"/>
                </a:lnTo>
                <a:lnTo>
                  <a:pt x="18288000" y="8983980"/>
                </a:lnTo>
                <a:lnTo>
                  <a:pt x="0" y="8983980"/>
                </a:lnTo>
                <a:lnTo>
                  <a:pt x="0" y="0"/>
                </a:lnTo>
                <a:close/>
              </a:path>
            </a:pathLst>
          </a:custGeom>
          <a:blipFill>
            <a:blip r:embed="rId2"/>
            <a:stretch>
              <a:fillRect t="-489" r="-979" b="-489"/>
            </a:stretch>
          </a:blipFill>
        </p:spPr>
        <p:txBody>
          <a:bodyPr/>
          <a:lstStyle/>
          <a:p>
            <a:endParaRPr lang="en-US"/>
          </a:p>
        </p:txBody>
      </p:sp>
      <p:sp>
        <p:nvSpPr>
          <p:cNvPr id="3" name="TextBox 3"/>
          <p:cNvSpPr txBox="1"/>
          <p:nvPr/>
        </p:nvSpPr>
        <p:spPr>
          <a:xfrm>
            <a:off x="5111949" y="272590"/>
            <a:ext cx="7709297" cy="756110"/>
          </a:xfrm>
          <a:prstGeom prst="rect">
            <a:avLst/>
          </a:prstGeom>
        </p:spPr>
        <p:txBody>
          <a:bodyPr lIns="0" tIns="0" rIns="0" bIns="0" rtlCol="0" anchor="t">
            <a:spAutoFit/>
          </a:bodyPr>
          <a:lstStyle/>
          <a:p>
            <a:pPr algn="ctr">
              <a:lnSpc>
                <a:spcPts val="6094"/>
              </a:lnSpc>
              <a:spcBef>
                <a:spcPct val="0"/>
              </a:spcBef>
            </a:pPr>
            <a:r>
              <a:rPr lang="en-US" sz="4352" b="1">
                <a:solidFill>
                  <a:srgbClr val="01237D"/>
                </a:solidFill>
                <a:latin typeface="Arimo Bold"/>
                <a:ea typeface="Arimo Bold"/>
                <a:cs typeface="Arimo Bold"/>
                <a:sym typeface="Arimo Bold"/>
              </a:rPr>
              <a:t> Fraud Transactions Analysis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216651" y="9277350"/>
            <a:ext cx="10397662" cy="0"/>
          </a:xfrm>
          <a:prstGeom prst="line">
            <a:avLst/>
          </a:prstGeom>
          <a:ln w="38100" cap="flat">
            <a:solidFill>
              <a:srgbClr val="01237D"/>
            </a:solidFill>
            <a:prstDash val="solid"/>
            <a:headEnd type="none" w="sm" len="sm"/>
            <a:tailEnd type="none" w="sm" len="sm"/>
          </a:ln>
        </p:spPr>
        <p:txBody>
          <a:bodyPr/>
          <a:lstStyle/>
          <a:p>
            <a:endParaRPr lang="en-US"/>
          </a:p>
        </p:txBody>
      </p:sp>
      <p:grpSp>
        <p:nvGrpSpPr>
          <p:cNvPr id="3" name="Group 3"/>
          <p:cNvGrpSpPr/>
          <p:nvPr/>
        </p:nvGrpSpPr>
        <p:grpSpPr>
          <a:xfrm>
            <a:off x="-2346523"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846906" y="3265030"/>
            <a:ext cx="9549083" cy="4851550"/>
          </a:xfrm>
          <a:custGeom>
            <a:avLst/>
            <a:gdLst/>
            <a:ahLst/>
            <a:cxnLst/>
            <a:rect l="l" t="t" r="r" b="b"/>
            <a:pathLst>
              <a:path w="9549083" h="4851550">
                <a:moveTo>
                  <a:pt x="0" y="0"/>
                </a:moveTo>
                <a:lnTo>
                  <a:pt x="9549084" y="0"/>
                </a:lnTo>
                <a:lnTo>
                  <a:pt x="9549084" y="4851551"/>
                </a:lnTo>
                <a:lnTo>
                  <a:pt x="0" y="4851551"/>
                </a:lnTo>
                <a:lnTo>
                  <a:pt x="0" y="0"/>
                </a:lnTo>
                <a:close/>
              </a:path>
            </a:pathLst>
          </a:custGeom>
          <a:blipFill>
            <a:blip r:embed="rId2"/>
            <a:stretch>
              <a:fillRect/>
            </a:stretch>
          </a:blipFill>
        </p:spPr>
        <p:txBody>
          <a:bodyPr/>
          <a:lstStyle/>
          <a:p>
            <a:endParaRPr lang="en-US"/>
          </a:p>
        </p:txBody>
      </p:sp>
      <p:sp>
        <p:nvSpPr>
          <p:cNvPr id="7" name="Freeform 7"/>
          <p:cNvSpPr/>
          <p:nvPr/>
        </p:nvSpPr>
        <p:spPr>
          <a:xfrm>
            <a:off x="10614313" y="3737917"/>
            <a:ext cx="7394877" cy="4378663"/>
          </a:xfrm>
          <a:custGeom>
            <a:avLst/>
            <a:gdLst/>
            <a:ahLst/>
            <a:cxnLst/>
            <a:rect l="l" t="t" r="r" b="b"/>
            <a:pathLst>
              <a:path w="7394877" h="4378663">
                <a:moveTo>
                  <a:pt x="0" y="0"/>
                </a:moveTo>
                <a:lnTo>
                  <a:pt x="7394878" y="0"/>
                </a:lnTo>
                <a:lnTo>
                  <a:pt x="7394878" y="4378664"/>
                </a:lnTo>
                <a:lnTo>
                  <a:pt x="0" y="4378664"/>
                </a:lnTo>
                <a:lnTo>
                  <a:pt x="0" y="0"/>
                </a:lnTo>
                <a:close/>
              </a:path>
            </a:pathLst>
          </a:custGeom>
          <a:blipFill>
            <a:blip r:embed="rId3"/>
            <a:stretch>
              <a:fillRect l="-13696" r="-21509"/>
            </a:stretch>
          </a:blipFill>
        </p:spPr>
        <p:txBody>
          <a:bodyPr/>
          <a:lstStyle/>
          <a:p>
            <a:endParaRPr lang="en-US"/>
          </a:p>
        </p:txBody>
      </p:sp>
      <p:sp>
        <p:nvSpPr>
          <p:cNvPr id="8" name="TextBox 8"/>
          <p:cNvSpPr txBox="1"/>
          <p:nvPr/>
        </p:nvSpPr>
        <p:spPr>
          <a:xfrm>
            <a:off x="465081" y="9686925"/>
            <a:ext cx="3585080" cy="323215"/>
          </a:xfrm>
          <a:prstGeom prst="rect">
            <a:avLst/>
          </a:prstGeom>
        </p:spPr>
        <p:txBody>
          <a:bodyPr lIns="0" tIns="0" rIns="0" bIns="0" rtlCol="0" anchor="t">
            <a:spAutoFit/>
          </a:bodyPr>
          <a:lstStyle/>
          <a:p>
            <a:pPr algn="ctr">
              <a:lnSpc>
                <a:spcPts val="2659"/>
              </a:lnSpc>
              <a:spcBef>
                <a:spcPct val="0"/>
              </a:spcBef>
            </a:pPr>
            <a:r>
              <a:rPr lang="en-US" sz="1899">
                <a:solidFill>
                  <a:srgbClr val="01237D"/>
                </a:solidFill>
                <a:latin typeface="Open Sans Extra Bold"/>
                <a:ea typeface="Open Sans Extra Bold"/>
                <a:cs typeface="Open Sans Extra Bold"/>
                <a:sym typeface="Open Sans Extra Bold"/>
              </a:rPr>
              <a:t>Samsung Innovation campus</a:t>
            </a:r>
          </a:p>
        </p:txBody>
      </p:sp>
      <p:sp>
        <p:nvSpPr>
          <p:cNvPr id="9" name="TextBox 9"/>
          <p:cNvSpPr txBox="1"/>
          <p:nvPr/>
        </p:nvSpPr>
        <p:spPr>
          <a:xfrm>
            <a:off x="2023674" y="1093775"/>
            <a:ext cx="15615524" cy="1252749"/>
          </a:xfrm>
          <a:prstGeom prst="rect">
            <a:avLst/>
          </a:prstGeom>
        </p:spPr>
        <p:txBody>
          <a:bodyPr lIns="0" tIns="0" rIns="0" bIns="0" rtlCol="0" anchor="t">
            <a:spAutoFit/>
          </a:bodyPr>
          <a:lstStyle/>
          <a:p>
            <a:pPr algn="ctr">
              <a:lnSpc>
                <a:spcPts val="4973"/>
              </a:lnSpc>
            </a:pPr>
            <a:r>
              <a:rPr lang="en-US" sz="3552" b="1">
                <a:solidFill>
                  <a:srgbClr val="01237D"/>
                </a:solidFill>
                <a:latin typeface="Arimo Bold"/>
                <a:ea typeface="Arimo Bold"/>
                <a:cs typeface="Arimo Bold"/>
                <a:sym typeface="Arimo Bold"/>
              </a:rPr>
              <a:t>Fraud Distribution Across Categories and Gender-Based Fraud Amounty</a:t>
            </a:r>
          </a:p>
          <a:p>
            <a:pPr algn="ctr">
              <a:lnSpc>
                <a:spcPts val="4973"/>
              </a:lnSpc>
              <a:spcBef>
                <a:spcPct val="0"/>
              </a:spcBef>
            </a:pPr>
            <a:r>
              <a:rPr lang="en-US" sz="3552" b="1">
                <a:solidFill>
                  <a:srgbClr val="01237D"/>
                </a:solidFill>
                <a:latin typeface="Arimo Bold"/>
                <a:ea typeface="Arimo Bold"/>
                <a:cs typeface="Arimo Bold"/>
                <a:sym typeface="Arimo Bold"/>
              </a:rPr>
              <a:t> in December 2019</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216651" y="9277350"/>
            <a:ext cx="10397662" cy="0"/>
          </a:xfrm>
          <a:prstGeom prst="line">
            <a:avLst/>
          </a:prstGeom>
          <a:ln w="38100" cap="flat">
            <a:solidFill>
              <a:srgbClr val="01237D"/>
            </a:solidFill>
            <a:prstDash val="solid"/>
            <a:headEnd type="none" w="sm" len="sm"/>
            <a:tailEnd type="none" w="sm" len="sm"/>
          </a:ln>
        </p:spPr>
        <p:txBody>
          <a:bodyPr/>
          <a:lstStyle/>
          <a:p>
            <a:endParaRPr lang="en-US"/>
          </a:p>
        </p:txBody>
      </p:sp>
      <p:grpSp>
        <p:nvGrpSpPr>
          <p:cNvPr id="3" name="Group 3"/>
          <p:cNvGrpSpPr/>
          <p:nvPr/>
        </p:nvGrpSpPr>
        <p:grpSpPr>
          <a:xfrm>
            <a:off x="-2346523"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801388" y="4133281"/>
            <a:ext cx="14291032" cy="3804987"/>
          </a:xfrm>
          <a:custGeom>
            <a:avLst/>
            <a:gdLst/>
            <a:ahLst/>
            <a:cxnLst/>
            <a:rect l="l" t="t" r="r" b="b"/>
            <a:pathLst>
              <a:path w="14291032" h="3804987">
                <a:moveTo>
                  <a:pt x="0" y="0"/>
                </a:moveTo>
                <a:lnTo>
                  <a:pt x="14291031" y="0"/>
                </a:lnTo>
                <a:lnTo>
                  <a:pt x="14291031" y="3804987"/>
                </a:lnTo>
                <a:lnTo>
                  <a:pt x="0" y="3804987"/>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465081" y="9686925"/>
            <a:ext cx="3585080" cy="323215"/>
          </a:xfrm>
          <a:prstGeom prst="rect">
            <a:avLst/>
          </a:prstGeom>
        </p:spPr>
        <p:txBody>
          <a:bodyPr lIns="0" tIns="0" rIns="0" bIns="0" rtlCol="0" anchor="t">
            <a:spAutoFit/>
          </a:bodyPr>
          <a:lstStyle/>
          <a:p>
            <a:pPr algn="ctr">
              <a:lnSpc>
                <a:spcPts val="2659"/>
              </a:lnSpc>
              <a:spcBef>
                <a:spcPct val="0"/>
              </a:spcBef>
            </a:pPr>
            <a:r>
              <a:rPr lang="en-US" sz="1899">
                <a:solidFill>
                  <a:srgbClr val="01237D"/>
                </a:solidFill>
                <a:latin typeface="Open Sans Extra Bold"/>
                <a:ea typeface="Open Sans Extra Bold"/>
                <a:cs typeface="Open Sans Extra Bold"/>
                <a:sym typeface="Open Sans Extra Bold"/>
              </a:rPr>
              <a:t>Samsung Innovation campus</a:t>
            </a:r>
          </a:p>
        </p:txBody>
      </p:sp>
      <p:sp>
        <p:nvSpPr>
          <p:cNvPr id="8" name="TextBox 8"/>
          <p:cNvSpPr txBox="1"/>
          <p:nvPr/>
        </p:nvSpPr>
        <p:spPr>
          <a:xfrm>
            <a:off x="1371778" y="2251273"/>
            <a:ext cx="15544443" cy="641986"/>
          </a:xfrm>
          <a:prstGeom prst="rect">
            <a:avLst/>
          </a:prstGeom>
        </p:spPr>
        <p:txBody>
          <a:bodyPr lIns="0" tIns="0" rIns="0" bIns="0" rtlCol="0" anchor="t">
            <a:spAutoFit/>
          </a:bodyPr>
          <a:lstStyle/>
          <a:p>
            <a:pPr algn="ctr">
              <a:lnSpc>
                <a:spcPts val="5039"/>
              </a:lnSpc>
              <a:spcBef>
                <a:spcPct val="0"/>
              </a:spcBef>
            </a:pPr>
            <a:r>
              <a:rPr lang="en-US" sz="3599" b="1">
                <a:solidFill>
                  <a:srgbClr val="014074"/>
                </a:solidFill>
                <a:latin typeface="Arimo Bold"/>
                <a:ea typeface="Arimo Bold"/>
                <a:cs typeface="Arimo Bold"/>
                <a:sym typeface="Arimo Bold"/>
              </a:rPr>
              <a:t>Analyzing Job-Related Fraud Trends: Decomposition Tree Visualization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216651" y="9277350"/>
            <a:ext cx="10397662" cy="0"/>
          </a:xfrm>
          <a:prstGeom prst="line">
            <a:avLst/>
          </a:prstGeom>
          <a:ln w="38100" cap="flat">
            <a:solidFill>
              <a:srgbClr val="01237D"/>
            </a:solidFill>
            <a:prstDash val="solid"/>
            <a:headEnd type="none" w="sm" len="sm"/>
            <a:tailEnd type="none" w="sm" len="sm"/>
          </a:ln>
        </p:spPr>
        <p:txBody>
          <a:bodyPr/>
          <a:lstStyle/>
          <a:p>
            <a:endParaRPr lang="en-US"/>
          </a:p>
        </p:txBody>
      </p:sp>
      <p:grpSp>
        <p:nvGrpSpPr>
          <p:cNvPr id="3" name="Group 3"/>
          <p:cNvGrpSpPr/>
          <p:nvPr/>
        </p:nvGrpSpPr>
        <p:grpSpPr>
          <a:xfrm>
            <a:off x="-2346523"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584151" y="2346523"/>
            <a:ext cx="7955309" cy="6208261"/>
          </a:xfrm>
          <a:custGeom>
            <a:avLst/>
            <a:gdLst/>
            <a:ahLst/>
            <a:cxnLst/>
            <a:rect l="l" t="t" r="r" b="b"/>
            <a:pathLst>
              <a:path w="7955309" h="6208261">
                <a:moveTo>
                  <a:pt x="0" y="0"/>
                </a:moveTo>
                <a:lnTo>
                  <a:pt x="7955309" y="0"/>
                </a:lnTo>
                <a:lnTo>
                  <a:pt x="7955309" y="6208261"/>
                </a:lnTo>
                <a:lnTo>
                  <a:pt x="0" y="6208261"/>
                </a:lnTo>
                <a:lnTo>
                  <a:pt x="0" y="0"/>
                </a:lnTo>
                <a:close/>
              </a:path>
            </a:pathLst>
          </a:custGeom>
          <a:blipFill>
            <a:blip r:embed="rId2"/>
            <a:stretch>
              <a:fillRect/>
            </a:stretch>
          </a:blipFill>
        </p:spPr>
        <p:txBody>
          <a:bodyPr/>
          <a:lstStyle/>
          <a:p>
            <a:endParaRPr lang="en-US"/>
          </a:p>
        </p:txBody>
      </p:sp>
      <p:sp>
        <p:nvSpPr>
          <p:cNvPr id="7" name="Freeform 7"/>
          <p:cNvSpPr/>
          <p:nvPr/>
        </p:nvSpPr>
        <p:spPr>
          <a:xfrm>
            <a:off x="9814894" y="2346523"/>
            <a:ext cx="6758940" cy="6752370"/>
          </a:xfrm>
          <a:custGeom>
            <a:avLst/>
            <a:gdLst/>
            <a:ahLst/>
            <a:cxnLst/>
            <a:rect l="l" t="t" r="r" b="b"/>
            <a:pathLst>
              <a:path w="6758940" h="6752370">
                <a:moveTo>
                  <a:pt x="0" y="0"/>
                </a:moveTo>
                <a:lnTo>
                  <a:pt x="6758940" y="0"/>
                </a:lnTo>
                <a:lnTo>
                  <a:pt x="6758940" y="6752371"/>
                </a:lnTo>
                <a:lnTo>
                  <a:pt x="0" y="6752371"/>
                </a:lnTo>
                <a:lnTo>
                  <a:pt x="0" y="0"/>
                </a:lnTo>
                <a:close/>
              </a:path>
            </a:pathLst>
          </a:custGeom>
          <a:blipFill>
            <a:blip r:embed="rId3"/>
            <a:stretch>
              <a:fillRect l="-13484" t="-30797" r="-160214" b="-14746"/>
            </a:stretch>
          </a:blipFill>
        </p:spPr>
        <p:txBody>
          <a:bodyPr/>
          <a:lstStyle/>
          <a:p>
            <a:endParaRPr lang="en-US"/>
          </a:p>
        </p:txBody>
      </p:sp>
      <p:sp>
        <p:nvSpPr>
          <p:cNvPr id="8" name="TextBox 8"/>
          <p:cNvSpPr txBox="1"/>
          <p:nvPr/>
        </p:nvSpPr>
        <p:spPr>
          <a:xfrm>
            <a:off x="465081" y="9686925"/>
            <a:ext cx="3585080" cy="323215"/>
          </a:xfrm>
          <a:prstGeom prst="rect">
            <a:avLst/>
          </a:prstGeom>
        </p:spPr>
        <p:txBody>
          <a:bodyPr lIns="0" tIns="0" rIns="0" bIns="0" rtlCol="0" anchor="t">
            <a:spAutoFit/>
          </a:bodyPr>
          <a:lstStyle/>
          <a:p>
            <a:pPr algn="ctr">
              <a:lnSpc>
                <a:spcPts val="2659"/>
              </a:lnSpc>
              <a:spcBef>
                <a:spcPct val="0"/>
              </a:spcBef>
            </a:pPr>
            <a:r>
              <a:rPr lang="en-US" sz="1899">
                <a:solidFill>
                  <a:srgbClr val="01237D"/>
                </a:solidFill>
                <a:latin typeface="Open Sans Extra Bold"/>
                <a:ea typeface="Open Sans Extra Bold"/>
                <a:cs typeface="Open Sans Extra Bold"/>
                <a:sym typeface="Open Sans Extra Bold"/>
              </a:rPr>
              <a:t>Samsung Innovation campus</a:t>
            </a:r>
          </a:p>
        </p:txBody>
      </p:sp>
      <p:sp>
        <p:nvSpPr>
          <p:cNvPr id="9" name="TextBox 9"/>
          <p:cNvSpPr txBox="1"/>
          <p:nvPr/>
        </p:nvSpPr>
        <p:spPr>
          <a:xfrm>
            <a:off x="4736912" y="952500"/>
            <a:ext cx="7836932" cy="646431"/>
          </a:xfrm>
          <a:prstGeom prst="rect">
            <a:avLst/>
          </a:prstGeom>
        </p:spPr>
        <p:txBody>
          <a:bodyPr lIns="0" tIns="0" rIns="0" bIns="0" rtlCol="0" anchor="t">
            <a:spAutoFit/>
          </a:bodyPr>
          <a:lstStyle/>
          <a:p>
            <a:pPr algn="ctr">
              <a:lnSpc>
                <a:spcPts val="5319"/>
              </a:lnSpc>
              <a:spcBef>
                <a:spcPct val="0"/>
              </a:spcBef>
            </a:pPr>
            <a:r>
              <a:rPr lang="en-US" sz="3799" b="1">
                <a:solidFill>
                  <a:srgbClr val="01237D"/>
                </a:solidFill>
                <a:latin typeface="Open Sans Extra Bold"/>
                <a:ea typeface="Open Sans Extra Bold"/>
                <a:cs typeface="Open Sans Extra Bold"/>
                <a:sym typeface="Open Sans Extra Bold"/>
              </a:rPr>
              <a:t>Analyzing Merchant Fraud Data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2346323" y="1260411"/>
            <a:ext cx="13257075" cy="7997889"/>
          </a:xfrm>
          <a:custGeom>
            <a:avLst/>
            <a:gdLst/>
            <a:ahLst/>
            <a:cxnLst/>
            <a:rect l="l" t="t" r="r" b="b"/>
            <a:pathLst>
              <a:path w="13257075" h="7997889">
                <a:moveTo>
                  <a:pt x="0" y="0"/>
                </a:moveTo>
                <a:lnTo>
                  <a:pt x="13257074" y="0"/>
                </a:lnTo>
                <a:lnTo>
                  <a:pt x="13257074" y="7997889"/>
                </a:lnTo>
                <a:lnTo>
                  <a:pt x="0" y="7997889"/>
                </a:lnTo>
                <a:lnTo>
                  <a:pt x="0" y="0"/>
                </a:lnTo>
                <a:close/>
              </a:path>
            </a:pathLst>
          </a:custGeom>
          <a:blipFill>
            <a:blip r:embed="rId2"/>
            <a:stretch>
              <a:fillRect t="-2740" b="-2740"/>
            </a:stretch>
          </a:blipFill>
        </p:spPr>
        <p:txBody>
          <a:bodyPr/>
          <a:lstStyle/>
          <a:p>
            <a:endParaRPr lang="en-US"/>
          </a:p>
        </p:txBody>
      </p:sp>
      <p:sp>
        <p:nvSpPr>
          <p:cNvPr id="3" name="AutoShape 3"/>
          <p:cNvSpPr/>
          <p:nvPr/>
        </p:nvSpPr>
        <p:spPr>
          <a:xfrm>
            <a:off x="216651" y="9554210"/>
            <a:ext cx="10397662" cy="0"/>
          </a:xfrm>
          <a:prstGeom prst="line">
            <a:avLst/>
          </a:prstGeom>
          <a:ln w="38100" cap="flat">
            <a:solidFill>
              <a:srgbClr val="01237D"/>
            </a:solidFill>
            <a:prstDash val="solid"/>
            <a:headEnd type="none" w="sm" len="sm"/>
            <a:tailEnd type="none" w="sm" len="sm"/>
          </a:ln>
        </p:spPr>
        <p:txBody>
          <a:bodyPr/>
          <a:lstStyle/>
          <a:p>
            <a:endParaRPr lang="en-US"/>
          </a:p>
        </p:txBody>
      </p:sp>
      <p:sp>
        <p:nvSpPr>
          <p:cNvPr id="4" name="TextBox 4"/>
          <p:cNvSpPr txBox="1"/>
          <p:nvPr/>
        </p:nvSpPr>
        <p:spPr>
          <a:xfrm>
            <a:off x="553782" y="9742032"/>
            <a:ext cx="3585080" cy="323215"/>
          </a:xfrm>
          <a:prstGeom prst="rect">
            <a:avLst/>
          </a:prstGeom>
        </p:spPr>
        <p:txBody>
          <a:bodyPr lIns="0" tIns="0" rIns="0" bIns="0" rtlCol="0" anchor="t">
            <a:spAutoFit/>
          </a:bodyPr>
          <a:lstStyle/>
          <a:p>
            <a:pPr algn="ctr">
              <a:lnSpc>
                <a:spcPts val="2659"/>
              </a:lnSpc>
              <a:spcBef>
                <a:spcPct val="0"/>
              </a:spcBef>
            </a:pPr>
            <a:r>
              <a:rPr lang="en-US" sz="1899">
                <a:solidFill>
                  <a:srgbClr val="01237D"/>
                </a:solidFill>
                <a:latin typeface="Open Sans Extra Bold"/>
                <a:ea typeface="Open Sans Extra Bold"/>
                <a:cs typeface="Open Sans Extra Bold"/>
                <a:sym typeface="Open Sans Extra Bold"/>
              </a:rPr>
              <a:t>Samsung Innovation campus</a:t>
            </a:r>
          </a:p>
        </p:txBody>
      </p:sp>
      <p:sp>
        <p:nvSpPr>
          <p:cNvPr id="5" name="TextBox 5"/>
          <p:cNvSpPr txBox="1"/>
          <p:nvPr/>
        </p:nvSpPr>
        <p:spPr>
          <a:xfrm>
            <a:off x="5618846" y="272590"/>
            <a:ext cx="6357223" cy="703462"/>
          </a:xfrm>
          <a:prstGeom prst="rect">
            <a:avLst/>
          </a:prstGeom>
        </p:spPr>
        <p:txBody>
          <a:bodyPr lIns="0" tIns="0" rIns="0" bIns="0" rtlCol="0" anchor="t">
            <a:spAutoFit/>
          </a:bodyPr>
          <a:lstStyle/>
          <a:p>
            <a:pPr algn="ctr">
              <a:lnSpc>
                <a:spcPts val="6094"/>
              </a:lnSpc>
              <a:spcBef>
                <a:spcPct val="0"/>
              </a:spcBef>
            </a:pPr>
            <a:r>
              <a:rPr lang="en-US" sz="4000" b="1" dirty="0">
                <a:solidFill>
                  <a:srgbClr val="01237D"/>
                </a:solidFill>
                <a:latin typeface="Arimo Bold"/>
                <a:ea typeface="Arimo Bold"/>
                <a:cs typeface="Arimo Bold"/>
                <a:sym typeface="Arimo Bold"/>
              </a:rPr>
              <a:t>Merchant Details Report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3193479" y="2824811"/>
            <a:ext cx="11901041" cy="4637377"/>
            <a:chOff x="0" y="0"/>
            <a:chExt cx="3134431" cy="1221367"/>
          </a:xfrm>
        </p:grpSpPr>
        <p:sp>
          <p:nvSpPr>
            <p:cNvPr id="6" name="Freeform 6"/>
            <p:cNvSpPr/>
            <p:nvPr/>
          </p:nvSpPr>
          <p:spPr>
            <a:xfrm>
              <a:off x="0" y="0"/>
              <a:ext cx="3134431" cy="1221367"/>
            </a:xfrm>
            <a:custGeom>
              <a:avLst/>
              <a:gdLst/>
              <a:ahLst/>
              <a:cxnLst/>
              <a:rect l="l" t="t" r="r" b="b"/>
              <a:pathLst>
                <a:path w="3134431" h="1221367">
                  <a:moveTo>
                    <a:pt x="0" y="0"/>
                  </a:moveTo>
                  <a:lnTo>
                    <a:pt x="3134431" y="0"/>
                  </a:lnTo>
                  <a:lnTo>
                    <a:pt x="3134431" y="1221367"/>
                  </a:lnTo>
                  <a:lnTo>
                    <a:pt x="0" y="1221367"/>
                  </a:lnTo>
                  <a:close/>
                </a:path>
              </a:pathLst>
            </a:custGeom>
            <a:solidFill>
              <a:srgbClr val="145DA0"/>
            </a:solidFill>
            <a:ln w="38100" cap="sq">
              <a:solidFill>
                <a:srgbClr val="FFFFFF"/>
              </a:solidFill>
              <a:prstDash val="solid"/>
              <a:miter/>
            </a:ln>
          </p:spPr>
          <p:txBody>
            <a:bodyPr/>
            <a:lstStyle/>
            <a:p>
              <a:endParaRPr lang="en-US"/>
            </a:p>
          </p:txBody>
        </p:sp>
        <p:sp>
          <p:nvSpPr>
            <p:cNvPr id="7" name="TextBox 7"/>
            <p:cNvSpPr txBox="1"/>
            <p:nvPr/>
          </p:nvSpPr>
          <p:spPr>
            <a:xfrm>
              <a:off x="0" y="-38100"/>
              <a:ext cx="3134431" cy="12594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332775" y="3521710"/>
            <a:ext cx="11622449" cy="3072131"/>
          </a:xfrm>
          <a:prstGeom prst="rect">
            <a:avLst/>
          </a:prstGeom>
        </p:spPr>
        <p:txBody>
          <a:bodyPr lIns="0" tIns="0" rIns="0" bIns="0" rtlCol="0" anchor="t">
            <a:spAutoFit/>
          </a:bodyPr>
          <a:lstStyle/>
          <a:p>
            <a:pPr algn="ctr">
              <a:lnSpc>
                <a:spcPts val="12319"/>
              </a:lnSpc>
            </a:pPr>
            <a:r>
              <a:rPr lang="en-US" sz="8799">
                <a:solidFill>
                  <a:srgbClr val="FFFFFF"/>
                </a:solidFill>
                <a:latin typeface="Open Sans Extra Bold"/>
                <a:ea typeface="Open Sans Extra Bold"/>
                <a:cs typeface="Open Sans Extra Bold"/>
                <a:sym typeface="Open Sans Extra Bold"/>
              </a:rPr>
              <a:t>MACHINE</a:t>
            </a:r>
          </a:p>
          <a:p>
            <a:pPr marL="0" lvl="0" indent="0" algn="ctr">
              <a:lnSpc>
                <a:spcPts val="12319"/>
              </a:lnSpc>
              <a:spcBef>
                <a:spcPct val="0"/>
              </a:spcBef>
            </a:pPr>
            <a:r>
              <a:rPr lang="en-US" sz="8799">
                <a:solidFill>
                  <a:srgbClr val="FFFFFF"/>
                </a:solidFill>
                <a:latin typeface="Open Sans Extra Bold"/>
                <a:ea typeface="Open Sans Extra Bold"/>
                <a:cs typeface="Open Sans Extra Bold"/>
                <a:sym typeface="Open Sans Extra Bold"/>
              </a:rPr>
              <a:t>LEARNING</a:t>
            </a:r>
          </a:p>
        </p:txBody>
      </p:sp>
      <p:sp>
        <p:nvSpPr>
          <p:cNvPr id="9" name="Freeform 9"/>
          <p:cNvSpPr/>
          <p:nvPr/>
        </p:nvSpPr>
        <p:spPr>
          <a:xfrm>
            <a:off x="14623401" y="507217"/>
            <a:ext cx="3202289" cy="674081"/>
          </a:xfrm>
          <a:custGeom>
            <a:avLst/>
            <a:gdLst/>
            <a:ahLst/>
            <a:cxnLst/>
            <a:rect l="l" t="t" r="r" b="b"/>
            <a:pathLst>
              <a:path w="3202289" h="674081">
                <a:moveTo>
                  <a:pt x="0" y="0"/>
                </a:moveTo>
                <a:lnTo>
                  <a:pt x="3202289" y="0"/>
                </a:lnTo>
                <a:lnTo>
                  <a:pt x="3202289" y="674081"/>
                </a:lnTo>
                <a:lnTo>
                  <a:pt x="0" y="674081"/>
                </a:lnTo>
                <a:lnTo>
                  <a:pt x="0" y="0"/>
                </a:lnTo>
                <a:close/>
              </a:path>
            </a:pathLst>
          </a:custGeom>
          <a:blipFill>
            <a:blip r:embed="rId5"/>
            <a:stretch>
              <a:fillRect l="-198" t="-105521" b="-91980"/>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562879" y="6862342"/>
            <a:ext cx="3295862" cy="666449"/>
            <a:chOff x="0" y="0"/>
            <a:chExt cx="14240574" cy="2879555"/>
          </a:xfrm>
        </p:grpSpPr>
        <p:sp>
          <p:nvSpPr>
            <p:cNvPr id="3" name="Freeform 3"/>
            <p:cNvSpPr/>
            <p:nvPr/>
          </p:nvSpPr>
          <p:spPr>
            <a:xfrm>
              <a:off x="16871" y="7110"/>
              <a:ext cx="14206748" cy="2865300"/>
            </a:xfrm>
            <a:custGeom>
              <a:avLst/>
              <a:gdLst/>
              <a:ahLst/>
              <a:cxnLst/>
              <a:rect l="l" t="t" r="r" b="b"/>
              <a:pathLst>
                <a:path w="14206748" h="2865300">
                  <a:moveTo>
                    <a:pt x="0" y="0"/>
                  </a:moveTo>
                  <a:lnTo>
                    <a:pt x="14206748" y="0"/>
                  </a:lnTo>
                  <a:lnTo>
                    <a:pt x="14206748" y="2865300"/>
                  </a:lnTo>
                  <a:lnTo>
                    <a:pt x="0" y="2865300"/>
                  </a:lnTo>
                  <a:close/>
                </a:path>
              </a:pathLst>
            </a:custGeom>
            <a:solidFill>
              <a:srgbClr val="145DA0"/>
            </a:solidFill>
          </p:spPr>
          <p:txBody>
            <a:bodyPr/>
            <a:lstStyle/>
            <a:p>
              <a:endParaRPr lang="en-US"/>
            </a:p>
          </p:txBody>
        </p:sp>
        <p:sp>
          <p:nvSpPr>
            <p:cNvPr id="4" name="Freeform 4"/>
            <p:cNvSpPr/>
            <p:nvPr/>
          </p:nvSpPr>
          <p:spPr>
            <a:xfrm>
              <a:off x="0" y="0"/>
              <a:ext cx="14240490" cy="2879519"/>
            </a:xfrm>
            <a:custGeom>
              <a:avLst/>
              <a:gdLst/>
              <a:ahLst/>
              <a:cxnLst/>
              <a:rect l="l" t="t" r="r" b="b"/>
              <a:pathLst>
                <a:path w="14240490" h="2879519">
                  <a:moveTo>
                    <a:pt x="16871" y="0"/>
                  </a:moveTo>
                  <a:lnTo>
                    <a:pt x="14223619" y="0"/>
                  </a:lnTo>
                  <a:cubicBezTo>
                    <a:pt x="14233007" y="0"/>
                    <a:pt x="14240490" y="3207"/>
                    <a:pt x="14240490" y="7110"/>
                  </a:cubicBezTo>
                  <a:lnTo>
                    <a:pt x="14240490" y="2872410"/>
                  </a:lnTo>
                  <a:cubicBezTo>
                    <a:pt x="14240490" y="2876365"/>
                    <a:pt x="14232880" y="2879519"/>
                    <a:pt x="14223619" y="2879519"/>
                  </a:cubicBezTo>
                  <a:lnTo>
                    <a:pt x="16871" y="2879519"/>
                  </a:lnTo>
                  <a:cubicBezTo>
                    <a:pt x="7484" y="2879519"/>
                    <a:pt x="0" y="2876312"/>
                    <a:pt x="0" y="2872410"/>
                  </a:cubicBezTo>
                  <a:lnTo>
                    <a:pt x="0" y="7110"/>
                  </a:lnTo>
                  <a:cubicBezTo>
                    <a:pt x="0" y="3207"/>
                    <a:pt x="7611" y="0"/>
                    <a:pt x="16871" y="0"/>
                  </a:cubicBezTo>
                  <a:moveTo>
                    <a:pt x="16871" y="14273"/>
                  </a:moveTo>
                  <a:lnTo>
                    <a:pt x="16871" y="7110"/>
                  </a:lnTo>
                  <a:lnTo>
                    <a:pt x="33868" y="7110"/>
                  </a:lnTo>
                  <a:lnTo>
                    <a:pt x="33868" y="2872410"/>
                  </a:lnTo>
                  <a:lnTo>
                    <a:pt x="16871" y="2872410"/>
                  </a:lnTo>
                  <a:lnTo>
                    <a:pt x="16871" y="2865300"/>
                  </a:lnTo>
                  <a:lnTo>
                    <a:pt x="14223619" y="2865300"/>
                  </a:lnTo>
                  <a:lnTo>
                    <a:pt x="14223619" y="2872410"/>
                  </a:lnTo>
                  <a:lnTo>
                    <a:pt x="14206748" y="2872410"/>
                  </a:lnTo>
                  <a:lnTo>
                    <a:pt x="14206748" y="7110"/>
                  </a:lnTo>
                  <a:lnTo>
                    <a:pt x="14223619" y="7110"/>
                  </a:lnTo>
                  <a:lnTo>
                    <a:pt x="14223619" y="14273"/>
                  </a:lnTo>
                  <a:lnTo>
                    <a:pt x="16871" y="14273"/>
                  </a:lnTo>
                  <a:close/>
                </a:path>
              </a:pathLst>
            </a:custGeom>
            <a:solidFill>
              <a:srgbClr val="1C334E"/>
            </a:solidFill>
          </p:spPr>
          <p:txBody>
            <a:bodyPr/>
            <a:lstStyle/>
            <a:p>
              <a:endParaRPr lang="en-US"/>
            </a:p>
          </p:txBody>
        </p:sp>
      </p:grpSp>
      <p:grpSp>
        <p:nvGrpSpPr>
          <p:cNvPr id="5" name="Group 5"/>
          <p:cNvGrpSpPr/>
          <p:nvPr/>
        </p:nvGrpSpPr>
        <p:grpSpPr>
          <a:xfrm>
            <a:off x="562879" y="3437331"/>
            <a:ext cx="3296071" cy="3412340"/>
            <a:chOff x="0" y="0"/>
            <a:chExt cx="4394761" cy="4549787"/>
          </a:xfrm>
        </p:grpSpPr>
        <p:sp>
          <p:nvSpPr>
            <p:cNvPr id="6" name="Freeform 6"/>
            <p:cNvSpPr/>
            <p:nvPr/>
          </p:nvSpPr>
          <p:spPr>
            <a:xfrm>
              <a:off x="0" y="0"/>
              <a:ext cx="4394708" cy="4549775"/>
            </a:xfrm>
            <a:custGeom>
              <a:avLst/>
              <a:gdLst/>
              <a:ahLst/>
              <a:cxnLst/>
              <a:rect l="l" t="t" r="r" b="b"/>
              <a:pathLst>
                <a:path w="4394708" h="4549775">
                  <a:moveTo>
                    <a:pt x="0" y="0"/>
                  </a:moveTo>
                  <a:lnTo>
                    <a:pt x="4394708" y="0"/>
                  </a:lnTo>
                  <a:lnTo>
                    <a:pt x="4394708" y="4549775"/>
                  </a:lnTo>
                  <a:lnTo>
                    <a:pt x="0" y="4549775"/>
                  </a:lnTo>
                  <a:lnTo>
                    <a:pt x="0" y="0"/>
                  </a:lnTo>
                  <a:close/>
                </a:path>
              </a:pathLst>
            </a:custGeom>
            <a:blipFill>
              <a:blip r:embed="rId2"/>
              <a:stretch>
                <a:fillRect l="-3717" r="-3717"/>
              </a:stretch>
            </a:blipFill>
          </p:spPr>
          <p:txBody>
            <a:bodyPr/>
            <a:lstStyle/>
            <a:p>
              <a:endParaRPr lang="en-US"/>
            </a:p>
          </p:txBody>
        </p:sp>
      </p:grpSp>
      <p:grpSp>
        <p:nvGrpSpPr>
          <p:cNvPr id="7" name="Group 7"/>
          <p:cNvGrpSpPr/>
          <p:nvPr/>
        </p:nvGrpSpPr>
        <p:grpSpPr>
          <a:xfrm>
            <a:off x="4030400" y="6862341"/>
            <a:ext cx="3295862" cy="666449"/>
            <a:chOff x="0" y="0"/>
            <a:chExt cx="14240574" cy="2879555"/>
          </a:xfrm>
        </p:grpSpPr>
        <p:sp>
          <p:nvSpPr>
            <p:cNvPr id="8" name="Freeform 8"/>
            <p:cNvSpPr/>
            <p:nvPr/>
          </p:nvSpPr>
          <p:spPr>
            <a:xfrm>
              <a:off x="16871" y="7110"/>
              <a:ext cx="14206748" cy="2865300"/>
            </a:xfrm>
            <a:custGeom>
              <a:avLst/>
              <a:gdLst/>
              <a:ahLst/>
              <a:cxnLst/>
              <a:rect l="l" t="t" r="r" b="b"/>
              <a:pathLst>
                <a:path w="14206748" h="2865300">
                  <a:moveTo>
                    <a:pt x="0" y="0"/>
                  </a:moveTo>
                  <a:lnTo>
                    <a:pt x="14206748" y="0"/>
                  </a:lnTo>
                  <a:lnTo>
                    <a:pt x="14206748" y="2865300"/>
                  </a:lnTo>
                  <a:lnTo>
                    <a:pt x="0" y="2865300"/>
                  </a:lnTo>
                  <a:close/>
                </a:path>
              </a:pathLst>
            </a:custGeom>
            <a:solidFill>
              <a:srgbClr val="145DA0"/>
            </a:solidFill>
          </p:spPr>
          <p:txBody>
            <a:bodyPr/>
            <a:lstStyle/>
            <a:p>
              <a:endParaRPr lang="en-US"/>
            </a:p>
          </p:txBody>
        </p:sp>
        <p:sp>
          <p:nvSpPr>
            <p:cNvPr id="9" name="Freeform 9"/>
            <p:cNvSpPr/>
            <p:nvPr/>
          </p:nvSpPr>
          <p:spPr>
            <a:xfrm>
              <a:off x="0" y="0"/>
              <a:ext cx="14240490" cy="2879519"/>
            </a:xfrm>
            <a:custGeom>
              <a:avLst/>
              <a:gdLst/>
              <a:ahLst/>
              <a:cxnLst/>
              <a:rect l="l" t="t" r="r" b="b"/>
              <a:pathLst>
                <a:path w="14240490" h="2879519">
                  <a:moveTo>
                    <a:pt x="16871" y="0"/>
                  </a:moveTo>
                  <a:lnTo>
                    <a:pt x="14223619" y="0"/>
                  </a:lnTo>
                  <a:cubicBezTo>
                    <a:pt x="14233007" y="0"/>
                    <a:pt x="14240490" y="3207"/>
                    <a:pt x="14240490" y="7110"/>
                  </a:cubicBezTo>
                  <a:lnTo>
                    <a:pt x="14240490" y="2872410"/>
                  </a:lnTo>
                  <a:cubicBezTo>
                    <a:pt x="14240490" y="2876365"/>
                    <a:pt x="14232880" y="2879519"/>
                    <a:pt x="14223619" y="2879519"/>
                  </a:cubicBezTo>
                  <a:lnTo>
                    <a:pt x="16871" y="2879519"/>
                  </a:lnTo>
                  <a:cubicBezTo>
                    <a:pt x="7484" y="2879519"/>
                    <a:pt x="0" y="2876312"/>
                    <a:pt x="0" y="2872410"/>
                  </a:cubicBezTo>
                  <a:lnTo>
                    <a:pt x="0" y="7110"/>
                  </a:lnTo>
                  <a:cubicBezTo>
                    <a:pt x="0" y="3207"/>
                    <a:pt x="7611" y="0"/>
                    <a:pt x="16871" y="0"/>
                  </a:cubicBezTo>
                  <a:moveTo>
                    <a:pt x="16871" y="14273"/>
                  </a:moveTo>
                  <a:lnTo>
                    <a:pt x="16871" y="7110"/>
                  </a:lnTo>
                  <a:lnTo>
                    <a:pt x="33868" y="7110"/>
                  </a:lnTo>
                  <a:lnTo>
                    <a:pt x="33868" y="2872410"/>
                  </a:lnTo>
                  <a:lnTo>
                    <a:pt x="16871" y="2872410"/>
                  </a:lnTo>
                  <a:lnTo>
                    <a:pt x="16871" y="2865300"/>
                  </a:lnTo>
                  <a:lnTo>
                    <a:pt x="14223619" y="2865300"/>
                  </a:lnTo>
                  <a:lnTo>
                    <a:pt x="14223619" y="2872410"/>
                  </a:lnTo>
                  <a:lnTo>
                    <a:pt x="14206748" y="2872410"/>
                  </a:lnTo>
                  <a:lnTo>
                    <a:pt x="14206748" y="7110"/>
                  </a:lnTo>
                  <a:lnTo>
                    <a:pt x="14223619" y="7110"/>
                  </a:lnTo>
                  <a:lnTo>
                    <a:pt x="14223619" y="14273"/>
                  </a:lnTo>
                  <a:lnTo>
                    <a:pt x="16871" y="14273"/>
                  </a:lnTo>
                  <a:close/>
                </a:path>
              </a:pathLst>
            </a:custGeom>
            <a:solidFill>
              <a:srgbClr val="1C334E"/>
            </a:solidFill>
          </p:spPr>
          <p:txBody>
            <a:bodyPr/>
            <a:lstStyle/>
            <a:p>
              <a:endParaRPr lang="en-US"/>
            </a:p>
          </p:txBody>
        </p:sp>
      </p:grpSp>
      <p:grpSp>
        <p:nvGrpSpPr>
          <p:cNvPr id="10" name="Group 10"/>
          <p:cNvGrpSpPr/>
          <p:nvPr/>
        </p:nvGrpSpPr>
        <p:grpSpPr>
          <a:xfrm>
            <a:off x="7489986" y="6862341"/>
            <a:ext cx="3295862" cy="666449"/>
            <a:chOff x="0" y="0"/>
            <a:chExt cx="14240574" cy="2879555"/>
          </a:xfrm>
        </p:grpSpPr>
        <p:sp>
          <p:nvSpPr>
            <p:cNvPr id="11" name="Freeform 11"/>
            <p:cNvSpPr/>
            <p:nvPr/>
          </p:nvSpPr>
          <p:spPr>
            <a:xfrm>
              <a:off x="16871" y="7110"/>
              <a:ext cx="14206748" cy="2865300"/>
            </a:xfrm>
            <a:custGeom>
              <a:avLst/>
              <a:gdLst/>
              <a:ahLst/>
              <a:cxnLst/>
              <a:rect l="l" t="t" r="r" b="b"/>
              <a:pathLst>
                <a:path w="14206748" h="2865300">
                  <a:moveTo>
                    <a:pt x="0" y="0"/>
                  </a:moveTo>
                  <a:lnTo>
                    <a:pt x="14206748" y="0"/>
                  </a:lnTo>
                  <a:lnTo>
                    <a:pt x="14206748" y="2865300"/>
                  </a:lnTo>
                  <a:lnTo>
                    <a:pt x="0" y="2865300"/>
                  </a:lnTo>
                  <a:close/>
                </a:path>
              </a:pathLst>
            </a:custGeom>
            <a:solidFill>
              <a:srgbClr val="145DA0"/>
            </a:solidFill>
          </p:spPr>
          <p:txBody>
            <a:bodyPr/>
            <a:lstStyle/>
            <a:p>
              <a:endParaRPr lang="en-US"/>
            </a:p>
          </p:txBody>
        </p:sp>
        <p:sp>
          <p:nvSpPr>
            <p:cNvPr id="12" name="Freeform 12"/>
            <p:cNvSpPr/>
            <p:nvPr/>
          </p:nvSpPr>
          <p:spPr>
            <a:xfrm>
              <a:off x="0" y="0"/>
              <a:ext cx="14240490" cy="2879519"/>
            </a:xfrm>
            <a:custGeom>
              <a:avLst/>
              <a:gdLst/>
              <a:ahLst/>
              <a:cxnLst/>
              <a:rect l="l" t="t" r="r" b="b"/>
              <a:pathLst>
                <a:path w="14240490" h="2879519">
                  <a:moveTo>
                    <a:pt x="16871" y="0"/>
                  </a:moveTo>
                  <a:lnTo>
                    <a:pt x="14223619" y="0"/>
                  </a:lnTo>
                  <a:cubicBezTo>
                    <a:pt x="14233007" y="0"/>
                    <a:pt x="14240490" y="3207"/>
                    <a:pt x="14240490" y="7110"/>
                  </a:cubicBezTo>
                  <a:lnTo>
                    <a:pt x="14240490" y="2872410"/>
                  </a:lnTo>
                  <a:cubicBezTo>
                    <a:pt x="14240490" y="2876365"/>
                    <a:pt x="14232880" y="2879519"/>
                    <a:pt x="14223619" y="2879519"/>
                  </a:cubicBezTo>
                  <a:lnTo>
                    <a:pt x="16871" y="2879519"/>
                  </a:lnTo>
                  <a:cubicBezTo>
                    <a:pt x="7484" y="2879519"/>
                    <a:pt x="0" y="2876312"/>
                    <a:pt x="0" y="2872410"/>
                  </a:cubicBezTo>
                  <a:lnTo>
                    <a:pt x="0" y="7110"/>
                  </a:lnTo>
                  <a:cubicBezTo>
                    <a:pt x="0" y="3207"/>
                    <a:pt x="7611" y="0"/>
                    <a:pt x="16871" y="0"/>
                  </a:cubicBezTo>
                  <a:moveTo>
                    <a:pt x="16871" y="14273"/>
                  </a:moveTo>
                  <a:lnTo>
                    <a:pt x="16871" y="7110"/>
                  </a:lnTo>
                  <a:lnTo>
                    <a:pt x="33868" y="7110"/>
                  </a:lnTo>
                  <a:lnTo>
                    <a:pt x="33868" y="2872410"/>
                  </a:lnTo>
                  <a:lnTo>
                    <a:pt x="16871" y="2872410"/>
                  </a:lnTo>
                  <a:lnTo>
                    <a:pt x="16871" y="2865300"/>
                  </a:lnTo>
                  <a:lnTo>
                    <a:pt x="14223619" y="2865300"/>
                  </a:lnTo>
                  <a:lnTo>
                    <a:pt x="14223619" y="2872410"/>
                  </a:lnTo>
                  <a:lnTo>
                    <a:pt x="14206748" y="2872410"/>
                  </a:lnTo>
                  <a:lnTo>
                    <a:pt x="14206748" y="7110"/>
                  </a:lnTo>
                  <a:lnTo>
                    <a:pt x="14223619" y="7110"/>
                  </a:lnTo>
                  <a:lnTo>
                    <a:pt x="14223619" y="14273"/>
                  </a:lnTo>
                  <a:lnTo>
                    <a:pt x="16871" y="14273"/>
                  </a:lnTo>
                  <a:close/>
                </a:path>
              </a:pathLst>
            </a:custGeom>
            <a:solidFill>
              <a:srgbClr val="1C334E"/>
            </a:solidFill>
          </p:spPr>
          <p:txBody>
            <a:bodyPr/>
            <a:lstStyle/>
            <a:p>
              <a:endParaRPr lang="en-US"/>
            </a:p>
          </p:txBody>
        </p:sp>
      </p:grpSp>
      <p:sp>
        <p:nvSpPr>
          <p:cNvPr id="13" name="TextBox 13"/>
          <p:cNvSpPr txBox="1"/>
          <p:nvPr/>
        </p:nvSpPr>
        <p:spPr>
          <a:xfrm>
            <a:off x="7831087" y="6961476"/>
            <a:ext cx="2641447" cy="411029"/>
          </a:xfrm>
          <a:prstGeom prst="rect">
            <a:avLst/>
          </a:prstGeom>
        </p:spPr>
        <p:txBody>
          <a:bodyPr lIns="0" tIns="0" rIns="0" bIns="0" rtlCol="0" anchor="t">
            <a:spAutoFit/>
          </a:bodyPr>
          <a:lstStyle/>
          <a:p>
            <a:pPr algn="ctr">
              <a:lnSpc>
                <a:spcPts val="2922"/>
              </a:lnSpc>
            </a:pPr>
            <a:r>
              <a:rPr lang="en-US" sz="2087" b="1" spc="38">
                <a:solidFill>
                  <a:srgbClr val="FDFDFD"/>
                </a:solidFill>
                <a:latin typeface="Arimo Bold"/>
                <a:ea typeface="Arimo Bold"/>
                <a:cs typeface="Arimo Bold"/>
                <a:sym typeface="Arimo Bold"/>
              </a:rPr>
              <a:t>Eman Abdelsayed</a:t>
            </a:r>
          </a:p>
        </p:txBody>
      </p:sp>
      <p:sp>
        <p:nvSpPr>
          <p:cNvPr id="14" name="TextBox 14"/>
          <p:cNvSpPr txBox="1"/>
          <p:nvPr/>
        </p:nvSpPr>
        <p:spPr>
          <a:xfrm>
            <a:off x="4359730" y="6961477"/>
            <a:ext cx="2641447" cy="411029"/>
          </a:xfrm>
          <a:prstGeom prst="rect">
            <a:avLst/>
          </a:prstGeom>
        </p:spPr>
        <p:txBody>
          <a:bodyPr lIns="0" tIns="0" rIns="0" bIns="0" rtlCol="0" anchor="t">
            <a:spAutoFit/>
          </a:bodyPr>
          <a:lstStyle/>
          <a:p>
            <a:pPr algn="ctr">
              <a:lnSpc>
                <a:spcPts val="2922"/>
              </a:lnSpc>
            </a:pPr>
            <a:r>
              <a:rPr lang="en-US" sz="2087" b="1" spc="38">
                <a:solidFill>
                  <a:srgbClr val="FDFDFD"/>
                </a:solidFill>
                <a:latin typeface="Arimo Bold"/>
                <a:ea typeface="Arimo Bold"/>
                <a:cs typeface="Arimo Bold"/>
                <a:sym typeface="Arimo Bold"/>
              </a:rPr>
              <a:t>Mohamed Walid</a:t>
            </a:r>
          </a:p>
        </p:txBody>
      </p:sp>
      <p:sp>
        <p:nvSpPr>
          <p:cNvPr id="15" name="TextBox 15"/>
          <p:cNvSpPr txBox="1"/>
          <p:nvPr/>
        </p:nvSpPr>
        <p:spPr>
          <a:xfrm>
            <a:off x="893444" y="6961477"/>
            <a:ext cx="2641447" cy="411029"/>
          </a:xfrm>
          <a:prstGeom prst="rect">
            <a:avLst/>
          </a:prstGeom>
        </p:spPr>
        <p:txBody>
          <a:bodyPr lIns="0" tIns="0" rIns="0" bIns="0" rtlCol="0" anchor="t">
            <a:spAutoFit/>
          </a:bodyPr>
          <a:lstStyle/>
          <a:p>
            <a:pPr algn="ctr">
              <a:lnSpc>
                <a:spcPts val="2922"/>
              </a:lnSpc>
            </a:pPr>
            <a:r>
              <a:rPr lang="en-US" sz="2087" b="1" spc="38">
                <a:solidFill>
                  <a:srgbClr val="FDFDFD"/>
                </a:solidFill>
                <a:latin typeface="Arimo Bold"/>
                <a:ea typeface="Arimo Bold"/>
                <a:cs typeface="Arimo Bold"/>
                <a:sym typeface="Arimo Bold"/>
              </a:rPr>
              <a:t>Karim Sherif</a:t>
            </a:r>
          </a:p>
        </p:txBody>
      </p:sp>
      <p:grpSp>
        <p:nvGrpSpPr>
          <p:cNvPr id="16" name="Group 16"/>
          <p:cNvGrpSpPr/>
          <p:nvPr/>
        </p:nvGrpSpPr>
        <p:grpSpPr>
          <a:xfrm>
            <a:off x="10963466" y="6862342"/>
            <a:ext cx="3295862" cy="666449"/>
            <a:chOff x="0" y="0"/>
            <a:chExt cx="14240574" cy="2879555"/>
          </a:xfrm>
        </p:grpSpPr>
        <p:sp>
          <p:nvSpPr>
            <p:cNvPr id="17" name="Freeform 17"/>
            <p:cNvSpPr/>
            <p:nvPr/>
          </p:nvSpPr>
          <p:spPr>
            <a:xfrm>
              <a:off x="16871" y="7110"/>
              <a:ext cx="14206748" cy="2865300"/>
            </a:xfrm>
            <a:custGeom>
              <a:avLst/>
              <a:gdLst/>
              <a:ahLst/>
              <a:cxnLst/>
              <a:rect l="l" t="t" r="r" b="b"/>
              <a:pathLst>
                <a:path w="14206748" h="2865300">
                  <a:moveTo>
                    <a:pt x="0" y="0"/>
                  </a:moveTo>
                  <a:lnTo>
                    <a:pt x="14206748" y="0"/>
                  </a:lnTo>
                  <a:lnTo>
                    <a:pt x="14206748" y="2865300"/>
                  </a:lnTo>
                  <a:lnTo>
                    <a:pt x="0" y="2865300"/>
                  </a:lnTo>
                  <a:close/>
                </a:path>
              </a:pathLst>
            </a:custGeom>
            <a:solidFill>
              <a:srgbClr val="145DA0"/>
            </a:solidFill>
          </p:spPr>
          <p:txBody>
            <a:bodyPr/>
            <a:lstStyle/>
            <a:p>
              <a:endParaRPr lang="en-US"/>
            </a:p>
          </p:txBody>
        </p:sp>
        <p:sp>
          <p:nvSpPr>
            <p:cNvPr id="18" name="Freeform 18"/>
            <p:cNvSpPr/>
            <p:nvPr/>
          </p:nvSpPr>
          <p:spPr>
            <a:xfrm>
              <a:off x="0" y="0"/>
              <a:ext cx="14240490" cy="2879519"/>
            </a:xfrm>
            <a:custGeom>
              <a:avLst/>
              <a:gdLst/>
              <a:ahLst/>
              <a:cxnLst/>
              <a:rect l="l" t="t" r="r" b="b"/>
              <a:pathLst>
                <a:path w="14240490" h="2879519">
                  <a:moveTo>
                    <a:pt x="16871" y="0"/>
                  </a:moveTo>
                  <a:lnTo>
                    <a:pt x="14223619" y="0"/>
                  </a:lnTo>
                  <a:cubicBezTo>
                    <a:pt x="14233007" y="0"/>
                    <a:pt x="14240490" y="3207"/>
                    <a:pt x="14240490" y="7110"/>
                  </a:cubicBezTo>
                  <a:lnTo>
                    <a:pt x="14240490" y="2872410"/>
                  </a:lnTo>
                  <a:cubicBezTo>
                    <a:pt x="14240490" y="2876365"/>
                    <a:pt x="14232880" y="2879519"/>
                    <a:pt x="14223619" y="2879519"/>
                  </a:cubicBezTo>
                  <a:lnTo>
                    <a:pt x="16871" y="2879519"/>
                  </a:lnTo>
                  <a:cubicBezTo>
                    <a:pt x="7484" y="2879519"/>
                    <a:pt x="0" y="2876312"/>
                    <a:pt x="0" y="2872410"/>
                  </a:cubicBezTo>
                  <a:lnTo>
                    <a:pt x="0" y="7110"/>
                  </a:lnTo>
                  <a:cubicBezTo>
                    <a:pt x="0" y="3207"/>
                    <a:pt x="7611" y="0"/>
                    <a:pt x="16871" y="0"/>
                  </a:cubicBezTo>
                  <a:moveTo>
                    <a:pt x="16871" y="14273"/>
                  </a:moveTo>
                  <a:lnTo>
                    <a:pt x="16871" y="7110"/>
                  </a:lnTo>
                  <a:lnTo>
                    <a:pt x="33868" y="7110"/>
                  </a:lnTo>
                  <a:lnTo>
                    <a:pt x="33868" y="2872410"/>
                  </a:lnTo>
                  <a:lnTo>
                    <a:pt x="16871" y="2872410"/>
                  </a:lnTo>
                  <a:lnTo>
                    <a:pt x="16871" y="2865300"/>
                  </a:lnTo>
                  <a:lnTo>
                    <a:pt x="14223619" y="2865300"/>
                  </a:lnTo>
                  <a:lnTo>
                    <a:pt x="14223619" y="2872410"/>
                  </a:lnTo>
                  <a:lnTo>
                    <a:pt x="14206748" y="2872410"/>
                  </a:lnTo>
                  <a:lnTo>
                    <a:pt x="14206748" y="7110"/>
                  </a:lnTo>
                  <a:lnTo>
                    <a:pt x="14223619" y="7110"/>
                  </a:lnTo>
                  <a:lnTo>
                    <a:pt x="14223619" y="14273"/>
                  </a:lnTo>
                  <a:lnTo>
                    <a:pt x="16871" y="14273"/>
                  </a:lnTo>
                  <a:close/>
                </a:path>
              </a:pathLst>
            </a:custGeom>
            <a:solidFill>
              <a:srgbClr val="1C334E"/>
            </a:solidFill>
          </p:spPr>
          <p:txBody>
            <a:bodyPr/>
            <a:lstStyle/>
            <a:p>
              <a:endParaRPr lang="en-US"/>
            </a:p>
          </p:txBody>
        </p:sp>
      </p:grpSp>
      <p:sp>
        <p:nvSpPr>
          <p:cNvPr id="19" name="TextBox 19"/>
          <p:cNvSpPr txBox="1"/>
          <p:nvPr/>
        </p:nvSpPr>
        <p:spPr>
          <a:xfrm>
            <a:off x="11290673" y="6961476"/>
            <a:ext cx="2641447" cy="411029"/>
          </a:xfrm>
          <a:prstGeom prst="rect">
            <a:avLst/>
          </a:prstGeom>
        </p:spPr>
        <p:txBody>
          <a:bodyPr lIns="0" tIns="0" rIns="0" bIns="0" rtlCol="0" anchor="t">
            <a:spAutoFit/>
          </a:bodyPr>
          <a:lstStyle/>
          <a:p>
            <a:pPr algn="ctr">
              <a:lnSpc>
                <a:spcPts val="2922"/>
              </a:lnSpc>
            </a:pPr>
            <a:r>
              <a:rPr lang="en-US" sz="2087" b="1" spc="38">
                <a:solidFill>
                  <a:srgbClr val="FDFDFD"/>
                </a:solidFill>
                <a:latin typeface="Arimo Bold"/>
                <a:ea typeface="Arimo Bold"/>
                <a:cs typeface="Arimo Bold"/>
                <a:sym typeface="Arimo Bold"/>
              </a:rPr>
              <a:t>Salma Mamdoh</a:t>
            </a:r>
          </a:p>
        </p:txBody>
      </p:sp>
      <p:grpSp>
        <p:nvGrpSpPr>
          <p:cNvPr id="20" name="Group 20"/>
          <p:cNvGrpSpPr/>
          <p:nvPr/>
        </p:nvGrpSpPr>
        <p:grpSpPr>
          <a:xfrm>
            <a:off x="14426926" y="6862342"/>
            <a:ext cx="3295862" cy="666449"/>
            <a:chOff x="0" y="0"/>
            <a:chExt cx="14240574" cy="2879555"/>
          </a:xfrm>
        </p:grpSpPr>
        <p:sp>
          <p:nvSpPr>
            <p:cNvPr id="21" name="Freeform 21"/>
            <p:cNvSpPr/>
            <p:nvPr/>
          </p:nvSpPr>
          <p:spPr>
            <a:xfrm>
              <a:off x="16871" y="7110"/>
              <a:ext cx="14206748" cy="2865300"/>
            </a:xfrm>
            <a:custGeom>
              <a:avLst/>
              <a:gdLst/>
              <a:ahLst/>
              <a:cxnLst/>
              <a:rect l="l" t="t" r="r" b="b"/>
              <a:pathLst>
                <a:path w="14206748" h="2865300">
                  <a:moveTo>
                    <a:pt x="0" y="0"/>
                  </a:moveTo>
                  <a:lnTo>
                    <a:pt x="14206748" y="0"/>
                  </a:lnTo>
                  <a:lnTo>
                    <a:pt x="14206748" y="2865300"/>
                  </a:lnTo>
                  <a:lnTo>
                    <a:pt x="0" y="2865300"/>
                  </a:lnTo>
                  <a:close/>
                </a:path>
              </a:pathLst>
            </a:custGeom>
            <a:solidFill>
              <a:srgbClr val="145DA0"/>
            </a:solidFill>
          </p:spPr>
          <p:txBody>
            <a:bodyPr/>
            <a:lstStyle/>
            <a:p>
              <a:endParaRPr lang="en-US"/>
            </a:p>
          </p:txBody>
        </p:sp>
        <p:sp>
          <p:nvSpPr>
            <p:cNvPr id="22" name="Freeform 22"/>
            <p:cNvSpPr/>
            <p:nvPr/>
          </p:nvSpPr>
          <p:spPr>
            <a:xfrm>
              <a:off x="0" y="0"/>
              <a:ext cx="14240490" cy="2879519"/>
            </a:xfrm>
            <a:custGeom>
              <a:avLst/>
              <a:gdLst/>
              <a:ahLst/>
              <a:cxnLst/>
              <a:rect l="l" t="t" r="r" b="b"/>
              <a:pathLst>
                <a:path w="14240490" h="2879519">
                  <a:moveTo>
                    <a:pt x="16871" y="0"/>
                  </a:moveTo>
                  <a:lnTo>
                    <a:pt x="14223619" y="0"/>
                  </a:lnTo>
                  <a:cubicBezTo>
                    <a:pt x="14233007" y="0"/>
                    <a:pt x="14240490" y="3207"/>
                    <a:pt x="14240490" y="7110"/>
                  </a:cubicBezTo>
                  <a:lnTo>
                    <a:pt x="14240490" y="2872410"/>
                  </a:lnTo>
                  <a:cubicBezTo>
                    <a:pt x="14240490" y="2876365"/>
                    <a:pt x="14232880" y="2879519"/>
                    <a:pt x="14223619" y="2879519"/>
                  </a:cubicBezTo>
                  <a:lnTo>
                    <a:pt x="16871" y="2879519"/>
                  </a:lnTo>
                  <a:cubicBezTo>
                    <a:pt x="7484" y="2879519"/>
                    <a:pt x="0" y="2876312"/>
                    <a:pt x="0" y="2872410"/>
                  </a:cubicBezTo>
                  <a:lnTo>
                    <a:pt x="0" y="7110"/>
                  </a:lnTo>
                  <a:cubicBezTo>
                    <a:pt x="0" y="3207"/>
                    <a:pt x="7611" y="0"/>
                    <a:pt x="16871" y="0"/>
                  </a:cubicBezTo>
                  <a:moveTo>
                    <a:pt x="16871" y="14273"/>
                  </a:moveTo>
                  <a:lnTo>
                    <a:pt x="16871" y="7110"/>
                  </a:lnTo>
                  <a:lnTo>
                    <a:pt x="33868" y="7110"/>
                  </a:lnTo>
                  <a:lnTo>
                    <a:pt x="33868" y="2872410"/>
                  </a:lnTo>
                  <a:lnTo>
                    <a:pt x="16871" y="2872410"/>
                  </a:lnTo>
                  <a:lnTo>
                    <a:pt x="16871" y="2865300"/>
                  </a:lnTo>
                  <a:lnTo>
                    <a:pt x="14223619" y="2865300"/>
                  </a:lnTo>
                  <a:lnTo>
                    <a:pt x="14223619" y="2872410"/>
                  </a:lnTo>
                  <a:lnTo>
                    <a:pt x="14206748" y="2872410"/>
                  </a:lnTo>
                  <a:lnTo>
                    <a:pt x="14206748" y="7110"/>
                  </a:lnTo>
                  <a:lnTo>
                    <a:pt x="14223619" y="7110"/>
                  </a:lnTo>
                  <a:lnTo>
                    <a:pt x="14223619" y="14273"/>
                  </a:lnTo>
                  <a:lnTo>
                    <a:pt x="16871" y="14273"/>
                  </a:lnTo>
                  <a:close/>
                </a:path>
              </a:pathLst>
            </a:custGeom>
            <a:solidFill>
              <a:srgbClr val="1C334E"/>
            </a:solidFill>
          </p:spPr>
          <p:txBody>
            <a:bodyPr/>
            <a:lstStyle/>
            <a:p>
              <a:endParaRPr lang="en-US"/>
            </a:p>
          </p:txBody>
        </p:sp>
      </p:grpSp>
      <p:sp>
        <p:nvSpPr>
          <p:cNvPr id="23" name="TextBox 23"/>
          <p:cNvSpPr txBox="1"/>
          <p:nvPr/>
        </p:nvSpPr>
        <p:spPr>
          <a:xfrm>
            <a:off x="14764152" y="6961476"/>
            <a:ext cx="2641447" cy="411029"/>
          </a:xfrm>
          <a:prstGeom prst="rect">
            <a:avLst/>
          </a:prstGeom>
        </p:spPr>
        <p:txBody>
          <a:bodyPr lIns="0" tIns="0" rIns="0" bIns="0" rtlCol="0" anchor="t">
            <a:spAutoFit/>
          </a:bodyPr>
          <a:lstStyle/>
          <a:p>
            <a:pPr algn="ctr">
              <a:lnSpc>
                <a:spcPts val="2922"/>
              </a:lnSpc>
            </a:pPr>
            <a:r>
              <a:rPr lang="en-US" sz="2087" b="1" spc="38">
                <a:solidFill>
                  <a:srgbClr val="FDFDFD"/>
                </a:solidFill>
                <a:latin typeface="Arimo Bold"/>
                <a:ea typeface="Arimo Bold"/>
                <a:cs typeface="Arimo Bold"/>
                <a:sym typeface="Arimo Bold"/>
              </a:rPr>
              <a:t>Jana Tamer</a:t>
            </a:r>
          </a:p>
        </p:txBody>
      </p:sp>
      <p:sp>
        <p:nvSpPr>
          <p:cNvPr id="24" name="Freeform 24"/>
          <p:cNvSpPr/>
          <p:nvPr/>
        </p:nvSpPr>
        <p:spPr>
          <a:xfrm>
            <a:off x="-1766494" y="8977402"/>
            <a:ext cx="21820987" cy="1309598"/>
          </a:xfrm>
          <a:custGeom>
            <a:avLst/>
            <a:gdLst/>
            <a:ahLst/>
            <a:cxnLst/>
            <a:rect l="l" t="t" r="r" b="b"/>
            <a:pathLst>
              <a:path w="21820987" h="1309598">
                <a:moveTo>
                  <a:pt x="0" y="0"/>
                </a:moveTo>
                <a:lnTo>
                  <a:pt x="21820987" y="0"/>
                </a:lnTo>
                <a:lnTo>
                  <a:pt x="21820987" y="1309598"/>
                </a:lnTo>
                <a:lnTo>
                  <a:pt x="0" y="13095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5" name="Freeform 25"/>
          <p:cNvSpPr/>
          <p:nvPr/>
        </p:nvSpPr>
        <p:spPr>
          <a:xfrm>
            <a:off x="-1766494" y="-952137"/>
            <a:ext cx="21820987" cy="1898961"/>
          </a:xfrm>
          <a:custGeom>
            <a:avLst/>
            <a:gdLst/>
            <a:ahLst/>
            <a:cxnLst/>
            <a:rect l="l" t="t" r="r" b="b"/>
            <a:pathLst>
              <a:path w="21820987" h="1898961">
                <a:moveTo>
                  <a:pt x="0" y="0"/>
                </a:moveTo>
                <a:lnTo>
                  <a:pt x="21820987" y="0"/>
                </a:lnTo>
                <a:lnTo>
                  <a:pt x="21820987" y="1898961"/>
                </a:lnTo>
                <a:lnTo>
                  <a:pt x="0" y="18989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6" name="Freeform 26" descr="A person wearing a head scarf and holding a computer  Description automatically generated"/>
          <p:cNvSpPr/>
          <p:nvPr/>
        </p:nvSpPr>
        <p:spPr>
          <a:xfrm>
            <a:off x="10976980" y="3450001"/>
            <a:ext cx="3296069" cy="3390711"/>
          </a:xfrm>
          <a:custGeom>
            <a:avLst/>
            <a:gdLst/>
            <a:ahLst/>
            <a:cxnLst/>
            <a:rect l="l" t="t" r="r" b="b"/>
            <a:pathLst>
              <a:path w="3296069" h="3390711">
                <a:moveTo>
                  <a:pt x="0" y="0"/>
                </a:moveTo>
                <a:lnTo>
                  <a:pt x="3296069" y="0"/>
                </a:lnTo>
                <a:lnTo>
                  <a:pt x="3296069" y="3390711"/>
                </a:lnTo>
                <a:lnTo>
                  <a:pt x="0" y="3390711"/>
                </a:lnTo>
                <a:lnTo>
                  <a:pt x="0" y="0"/>
                </a:lnTo>
                <a:close/>
              </a:path>
            </a:pathLst>
          </a:custGeom>
          <a:blipFill>
            <a:blip r:embed="rId7"/>
            <a:stretch>
              <a:fillRect l="-80309" t="-31851" r="-81703" b="-104487"/>
            </a:stretch>
          </a:blipFill>
        </p:spPr>
        <p:txBody>
          <a:bodyPr/>
          <a:lstStyle/>
          <a:p>
            <a:endParaRPr lang="en-US"/>
          </a:p>
        </p:txBody>
      </p:sp>
      <p:sp>
        <p:nvSpPr>
          <p:cNvPr id="27" name="Freeform 27" descr="A person in a suit standing in front of a building  Description automatically generated"/>
          <p:cNvSpPr/>
          <p:nvPr/>
        </p:nvSpPr>
        <p:spPr>
          <a:xfrm>
            <a:off x="14429051" y="3424656"/>
            <a:ext cx="3296070" cy="3437686"/>
          </a:xfrm>
          <a:custGeom>
            <a:avLst/>
            <a:gdLst/>
            <a:ahLst/>
            <a:cxnLst/>
            <a:rect l="l" t="t" r="r" b="b"/>
            <a:pathLst>
              <a:path w="3296070" h="3437686">
                <a:moveTo>
                  <a:pt x="0" y="0"/>
                </a:moveTo>
                <a:lnTo>
                  <a:pt x="3296070" y="0"/>
                </a:lnTo>
                <a:lnTo>
                  <a:pt x="3296070" y="3437686"/>
                </a:lnTo>
                <a:lnTo>
                  <a:pt x="0" y="3437686"/>
                </a:lnTo>
                <a:lnTo>
                  <a:pt x="0" y="0"/>
                </a:lnTo>
                <a:close/>
              </a:path>
            </a:pathLst>
          </a:custGeom>
          <a:blipFill>
            <a:blip r:embed="rId8"/>
            <a:stretch>
              <a:fillRect l="-75377" t="-54053" r="-70238" b="-50569"/>
            </a:stretch>
          </a:blipFill>
        </p:spPr>
        <p:txBody>
          <a:bodyPr/>
          <a:lstStyle/>
          <a:p>
            <a:endParaRPr lang="en-US"/>
          </a:p>
        </p:txBody>
      </p:sp>
      <p:sp>
        <p:nvSpPr>
          <p:cNvPr id="28" name="Freeform 28" descr="A person wearing a head scarf  Description automatically generated"/>
          <p:cNvSpPr/>
          <p:nvPr/>
        </p:nvSpPr>
        <p:spPr>
          <a:xfrm>
            <a:off x="7496477" y="3446290"/>
            <a:ext cx="3282880" cy="3394422"/>
          </a:xfrm>
          <a:custGeom>
            <a:avLst/>
            <a:gdLst/>
            <a:ahLst/>
            <a:cxnLst/>
            <a:rect l="l" t="t" r="r" b="b"/>
            <a:pathLst>
              <a:path w="3282880" h="3394422">
                <a:moveTo>
                  <a:pt x="0" y="0"/>
                </a:moveTo>
                <a:lnTo>
                  <a:pt x="3282880" y="0"/>
                </a:lnTo>
                <a:lnTo>
                  <a:pt x="3282880" y="3394422"/>
                </a:lnTo>
                <a:lnTo>
                  <a:pt x="0" y="3394422"/>
                </a:lnTo>
                <a:lnTo>
                  <a:pt x="0" y="0"/>
                </a:lnTo>
                <a:close/>
              </a:path>
            </a:pathLst>
          </a:custGeom>
          <a:blipFill>
            <a:blip r:embed="rId9"/>
            <a:stretch>
              <a:fillRect l="-14603" r="-3251" b="-52293"/>
            </a:stretch>
          </a:blipFill>
        </p:spPr>
        <p:txBody>
          <a:bodyPr/>
          <a:lstStyle/>
          <a:p>
            <a:endParaRPr lang="en-US"/>
          </a:p>
        </p:txBody>
      </p:sp>
      <p:sp>
        <p:nvSpPr>
          <p:cNvPr id="29" name="Freeform 29" descr="A person in a suit and tie  Description automatically generated"/>
          <p:cNvSpPr/>
          <p:nvPr/>
        </p:nvSpPr>
        <p:spPr>
          <a:xfrm>
            <a:off x="4014950" y="3432081"/>
            <a:ext cx="3296071" cy="3412341"/>
          </a:xfrm>
          <a:custGeom>
            <a:avLst/>
            <a:gdLst/>
            <a:ahLst/>
            <a:cxnLst/>
            <a:rect l="l" t="t" r="r" b="b"/>
            <a:pathLst>
              <a:path w="3296071" h="3412341">
                <a:moveTo>
                  <a:pt x="0" y="0"/>
                </a:moveTo>
                <a:lnTo>
                  <a:pt x="3296071" y="0"/>
                </a:lnTo>
                <a:lnTo>
                  <a:pt x="3296071" y="3412341"/>
                </a:lnTo>
                <a:lnTo>
                  <a:pt x="0" y="3412341"/>
                </a:lnTo>
                <a:lnTo>
                  <a:pt x="0" y="0"/>
                </a:lnTo>
                <a:close/>
              </a:path>
            </a:pathLst>
          </a:custGeom>
          <a:blipFill>
            <a:blip r:embed="rId10"/>
            <a:stretch>
              <a:fillRect l="-6060" t="-10146" b="-95"/>
            </a:stretch>
          </a:blipFill>
        </p:spPr>
        <p:txBody>
          <a:bodyPr/>
          <a:lstStyle/>
          <a:p>
            <a:endParaRPr lang="en-US"/>
          </a:p>
        </p:txBody>
      </p:sp>
      <p:grpSp>
        <p:nvGrpSpPr>
          <p:cNvPr id="30" name="Group 30"/>
          <p:cNvGrpSpPr/>
          <p:nvPr/>
        </p:nvGrpSpPr>
        <p:grpSpPr>
          <a:xfrm>
            <a:off x="0" y="8977402"/>
            <a:ext cx="18288000" cy="1309598"/>
            <a:chOff x="0" y="0"/>
            <a:chExt cx="79017757" cy="5658436"/>
          </a:xfrm>
        </p:grpSpPr>
        <p:sp>
          <p:nvSpPr>
            <p:cNvPr id="31" name="Freeform 31"/>
            <p:cNvSpPr/>
            <p:nvPr/>
          </p:nvSpPr>
          <p:spPr>
            <a:xfrm>
              <a:off x="93611" y="13971"/>
              <a:ext cx="78830062" cy="5630424"/>
            </a:xfrm>
            <a:custGeom>
              <a:avLst/>
              <a:gdLst/>
              <a:ahLst/>
              <a:cxnLst/>
              <a:rect l="l" t="t" r="r" b="b"/>
              <a:pathLst>
                <a:path w="78830062" h="5630424">
                  <a:moveTo>
                    <a:pt x="0" y="0"/>
                  </a:moveTo>
                  <a:lnTo>
                    <a:pt x="78830062" y="0"/>
                  </a:lnTo>
                  <a:lnTo>
                    <a:pt x="78830062" y="5630424"/>
                  </a:lnTo>
                  <a:lnTo>
                    <a:pt x="0" y="5630424"/>
                  </a:lnTo>
                  <a:close/>
                </a:path>
              </a:pathLst>
            </a:custGeom>
            <a:solidFill>
              <a:srgbClr val="145DA0"/>
            </a:solidFill>
          </p:spPr>
          <p:txBody>
            <a:bodyPr/>
            <a:lstStyle/>
            <a:p>
              <a:endParaRPr lang="en-US"/>
            </a:p>
          </p:txBody>
        </p:sp>
        <p:sp>
          <p:nvSpPr>
            <p:cNvPr id="32" name="Freeform 32"/>
            <p:cNvSpPr/>
            <p:nvPr/>
          </p:nvSpPr>
          <p:spPr>
            <a:xfrm>
              <a:off x="0" y="0"/>
              <a:ext cx="79017292" cy="5658366"/>
            </a:xfrm>
            <a:custGeom>
              <a:avLst/>
              <a:gdLst/>
              <a:ahLst/>
              <a:cxnLst/>
              <a:rect l="l" t="t" r="r" b="b"/>
              <a:pathLst>
                <a:path w="79017292" h="5658366">
                  <a:moveTo>
                    <a:pt x="93611" y="0"/>
                  </a:moveTo>
                  <a:lnTo>
                    <a:pt x="78923673" y="0"/>
                  </a:lnTo>
                  <a:cubicBezTo>
                    <a:pt x="78975769" y="0"/>
                    <a:pt x="79017292" y="6303"/>
                    <a:pt x="79017292" y="13971"/>
                  </a:cubicBezTo>
                  <a:lnTo>
                    <a:pt x="79017292" y="5644395"/>
                  </a:lnTo>
                  <a:cubicBezTo>
                    <a:pt x="79017292" y="5652169"/>
                    <a:pt x="78975062" y="5658366"/>
                    <a:pt x="78923673" y="5658366"/>
                  </a:cubicBezTo>
                  <a:lnTo>
                    <a:pt x="93611" y="5658366"/>
                  </a:lnTo>
                  <a:cubicBezTo>
                    <a:pt x="41527" y="5658366"/>
                    <a:pt x="0" y="5652064"/>
                    <a:pt x="0" y="5644395"/>
                  </a:cubicBezTo>
                  <a:lnTo>
                    <a:pt x="0" y="13971"/>
                  </a:lnTo>
                  <a:cubicBezTo>
                    <a:pt x="0" y="6303"/>
                    <a:pt x="42230" y="0"/>
                    <a:pt x="93611" y="0"/>
                  </a:cubicBezTo>
                  <a:moveTo>
                    <a:pt x="93611" y="28047"/>
                  </a:moveTo>
                  <a:lnTo>
                    <a:pt x="93611" y="13971"/>
                  </a:lnTo>
                  <a:lnTo>
                    <a:pt x="187925" y="13971"/>
                  </a:lnTo>
                  <a:lnTo>
                    <a:pt x="187925" y="5644395"/>
                  </a:lnTo>
                  <a:lnTo>
                    <a:pt x="93611" y="5644395"/>
                  </a:lnTo>
                  <a:lnTo>
                    <a:pt x="93611" y="5630424"/>
                  </a:lnTo>
                  <a:lnTo>
                    <a:pt x="78923673" y="5630424"/>
                  </a:lnTo>
                  <a:lnTo>
                    <a:pt x="78923673" y="5644395"/>
                  </a:lnTo>
                  <a:lnTo>
                    <a:pt x="78830066" y="5644395"/>
                  </a:lnTo>
                  <a:lnTo>
                    <a:pt x="78830066" y="13971"/>
                  </a:lnTo>
                  <a:lnTo>
                    <a:pt x="78923673" y="13971"/>
                  </a:lnTo>
                  <a:lnTo>
                    <a:pt x="78923673" y="28047"/>
                  </a:lnTo>
                  <a:lnTo>
                    <a:pt x="93611" y="28047"/>
                  </a:lnTo>
                  <a:close/>
                </a:path>
              </a:pathLst>
            </a:custGeom>
            <a:solidFill>
              <a:srgbClr val="1C334E"/>
            </a:solidFill>
          </p:spPr>
          <p:txBody>
            <a:bodyPr/>
            <a:lstStyle/>
            <a:p>
              <a:endParaRPr lang="en-US"/>
            </a:p>
          </p:txBody>
        </p:sp>
      </p:grpSp>
      <p:grpSp>
        <p:nvGrpSpPr>
          <p:cNvPr id="33" name="Group 33"/>
          <p:cNvGrpSpPr/>
          <p:nvPr/>
        </p:nvGrpSpPr>
        <p:grpSpPr>
          <a:xfrm>
            <a:off x="-6083" y="0"/>
            <a:ext cx="18288000" cy="1309598"/>
            <a:chOff x="0" y="0"/>
            <a:chExt cx="79017757" cy="5658436"/>
          </a:xfrm>
        </p:grpSpPr>
        <p:sp>
          <p:nvSpPr>
            <p:cNvPr id="34" name="Freeform 34"/>
            <p:cNvSpPr/>
            <p:nvPr/>
          </p:nvSpPr>
          <p:spPr>
            <a:xfrm>
              <a:off x="93611" y="13971"/>
              <a:ext cx="78830062" cy="5630424"/>
            </a:xfrm>
            <a:custGeom>
              <a:avLst/>
              <a:gdLst/>
              <a:ahLst/>
              <a:cxnLst/>
              <a:rect l="l" t="t" r="r" b="b"/>
              <a:pathLst>
                <a:path w="78830062" h="5630424">
                  <a:moveTo>
                    <a:pt x="0" y="0"/>
                  </a:moveTo>
                  <a:lnTo>
                    <a:pt x="78830062" y="0"/>
                  </a:lnTo>
                  <a:lnTo>
                    <a:pt x="78830062" y="5630424"/>
                  </a:lnTo>
                  <a:lnTo>
                    <a:pt x="0" y="5630424"/>
                  </a:lnTo>
                  <a:close/>
                </a:path>
              </a:pathLst>
            </a:custGeom>
            <a:solidFill>
              <a:srgbClr val="145DA0"/>
            </a:solidFill>
          </p:spPr>
          <p:txBody>
            <a:bodyPr/>
            <a:lstStyle/>
            <a:p>
              <a:endParaRPr lang="en-US"/>
            </a:p>
          </p:txBody>
        </p:sp>
        <p:sp>
          <p:nvSpPr>
            <p:cNvPr id="35" name="Freeform 35"/>
            <p:cNvSpPr/>
            <p:nvPr/>
          </p:nvSpPr>
          <p:spPr>
            <a:xfrm>
              <a:off x="0" y="0"/>
              <a:ext cx="79017292" cy="5658366"/>
            </a:xfrm>
            <a:custGeom>
              <a:avLst/>
              <a:gdLst/>
              <a:ahLst/>
              <a:cxnLst/>
              <a:rect l="l" t="t" r="r" b="b"/>
              <a:pathLst>
                <a:path w="79017292" h="5658366">
                  <a:moveTo>
                    <a:pt x="93611" y="0"/>
                  </a:moveTo>
                  <a:lnTo>
                    <a:pt x="78923673" y="0"/>
                  </a:lnTo>
                  <a:cubicBezTo>
                    <a:pt x="78975769" y="0"/>
                    <a:pt x="79017292" y="6303"/>
                    <a:pt x="79017292" y="13971"/>
                  </a:cubicBezTo>
                  <a:lnTo>
                    <a:pt x="79017292" y="5644395"/>
                  </a:lnTo>
                  <a:cubicBezTo>
                    <a:pt x="79017292" y="5652169"/>
                    <a:pt x="78975062" y="5658366"/>
                    <a:pt x="78923673" y="5658366"/>
                  </a:cubicBezTo>
                  <a:lnTo>
                    <a:pt x="93611" y="5658366"/>
                  </a:lnTo>
                  <a:cubicBezTo>
                    <a:pt x="41527" y="5658366"/>
                    <a:pt x="0" y="5652064"/>
                    <a:pt x="0" y="5644395"/>
                  </a:cubicBezTo>
                  <a:lnTo>
                    <a:pt x="0" y="13971"/>
                  </a:lnTo>
                  <a:cubicBezTo>
                    <a:pt x="0" y="6303"/>
                    <a:pt x="42230" y="0"/>
                    <a:pt x="93611" y="0"/>
                  </a:cubicBezTo>
                  <a:moveTo>
                    <a:pt x="93611" y="28047"/>
                  </a:moveTo>
                  <a:lnTo>
                    <a:pt x="93611" y="13971"/>
                  </a:lnTo>
                  <a:lnTo>
                    <a:pt x="187925" y="13971"/>
                  </a:lnTo>
                  <a:lnTo>
                    <a:pt x="187925" y="5644395"/>
                  </a:lnTo>
                  <a:lnTo>
                    <a:pt x="93611" y="5644395"/>
                  </a:lnTo>
                  <a:lnTo>
                    <a:pt x="93611" y="5630424"/>
                  </a:lnTo>
                  <a:lnTo>
                    <a:pt x="78923673" y="5630424"/>
                  </a:lnTo>
                  <a:lnTo>
                    <a:pt x="78923673" y="5644395"/>
                  </a:lnTo>
                  <a:lnTo>
                    <a:pt x="78830066" y="5644395"/>
                  </a:lnTo>
                  <a:lnTo>
                    <a:pt x="78830066" y="13971"/>
                  </a:lnTo>
                  <a:lnTo>
                    <a:pt x="78923673" y="13971"/>
                  </a:lnTo>
                  <a:lnTo>
                    <a:pt x="78923673" y="28047"/>
                  </a:lnTo>
                  <a:lnTo>
                    <a:pt x="93611" y="28047"/>
                  </a:lnTo>
                  <a:close/>
                </a:path>
              </a:pathLst>
            </a:custGeom>
            <a:solidFill>
              <a:srgbClr val="1C334E"/>
            </a:solidFill>
          </p:spPr>
          <p:txBody>
            <a:bodyPr/>
            <a:lstStyle/>
            <a:p>
              <a:endParaRPr lang="en-US"/>
            </a:p>
          </p:txBody>
        </p:sp>
      </p:grpSp>
      <p:sp>
        <p:nvSpPr>
          <p:cNvPr id="36" name="TextBox 36"/>
          <p:cNvSpPr txBox="1"/>
          <p:nvPr/>
        </p:nvSpPr>
        <p:spPr>
          <a:xfrm>
            <a:off x="774650" y="9422969"/>
            <a:ext cx="3585080" cy="370840"/>
          </a:xfrm>
          <a:prstGeom prst="rect">
            <a:avLst/>
          </a:prstGeom>
        </p:spPr>
        <p:txBody>
          <a:bodyPr lIns="0" tIns="0" rIns="0" bIns="0" rtlCol="0" anchor="t">
            <a:spAutoFit/>
          </a:bodyPr>
          <a:lstStyle/>
          <a:p>
            <a:pPr algn="ctr">
              <a:lnSpc>
                <a:spcPts val="2659"/>
              </a:lnSpc>
            </a:pPr>
            <a:r>
              <a:rPr lang="en-US" sz="1899" b="1">
                <a:solidFill>
                  <a:srgbClr val="FFFFFF"/>
                </a:solidFill>
                <a:latin typeface="Arimo Bold"/>
                <a:ea typeface="Arimo Bold"/>
                <a:cs typeface="Arimo Bold"/>
                <a:sym typeface="Arimo Bold"/>
              </a:rPr>
              <a:t>Samsung Innovation campus</a:t>
            </a:r>
          </a:p>
        </p:txBody>
      </p:sp>
      <p:sp>
        <p:nvSpPr>
          <p:cNvPr id="37" name="TextBox 37"/>
          <p:cNvSpPr txBox="1"/>
          <p:nvPr/>
        </p:nvSpPr>
        <p:spPr>
          <a:xfrm>
            <a:off x="5747767" y="1903280"/>
            <a:ext cx="6877248" cy="854077"/>
          </a:xfrm>
          <a:prstGeom prst="rect">
            <a:avLst/>
          </a:prstGeom>
        </p:spPr>
        <p:txBody>
          <a:bodyPr lIns="0" tIns="0" rIns="0" bIns="0" rtlCol="0" anchor="t">
            <a:spAutoFit/>
          </a:bodyPr>
          <a:lstStyle/>
          <a:p>
            <a:pPr algn="ctr">
              <a:lnSpc>
                <a:spcPts val="6999"/>
              </a:lnSpc>
              <a:spcBef>
                <a:spcPct val="0"/>
              </a:spcBef>
            </a:pPr>
            <a:r>
              <a:rPr lang="en-US" sz="4999">
                <a:solidFill>
                  <a:srgbClr val="014074"/>
                </a:solidFill>
                <a:latin typeface="Open Sans Extra Bold"/>
                <a:ea typeface="Open Sans Extra Bold"/>
                <a:cs typeface="Open Sans Extra Bold"/>
                <a:sym typeface="Open Sans Extra Bold"/>
              </a:rPr>
              <a:t>OUR TEAM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3193479" y="2824811"/>
            <a:ext cx="11901041" cy="4637377"/>
            <a:chOff x="0" y="0"/>
            <a:chExt cx="3134431" cy="1221367"/>
          </a:xfrm>
        </p:grpSpPr>
        <p:sp>
          <p:nvSpPr>
            <p:cNvPr id="6" name="Freeform 6"/>
            <p:cNvSpPr/>
            <p:nvPr/>
          </p:nvSpPr>
          <p:spPr>
            <a:xfrm>
              <a:off x="0" y="0"/>
              <a:ext cx="3134431" cy="1221367"/>
            </a:xfrm>
            <a:custGeom>
              <a:avLst/>
              <a:gdLst/>
              <a:ahLst/>
              <a:cxnLst/>
              <a:rect l="l" t="t" r="r" b="b"/>
              <a:pathLst>
                <a:path w="3134431" h="1221367">
                  <a:moveTo>
                    <a:pt x="0" y="0"/>
                  </a:moveTo>
                  <a:lnTo>
                    <a:pt x="3134431" y="0"/>
                  </a:lnTo>
                  <a:lnTo>
                    <a:pt x="3134431" y="1221367"/>
                  </a:lnTo>
                  <a:lnTo>
                    <a:pt x="0" y="1221367"/>
                  </a:lnTo>
                  <a:close/>
                </a:path>
              </a:pathLst>
            </a:custGeom>
            <a:solidFill>
              <a:srgbClr val="145DA0"/>
            </a:solidFill>
            <a:ln w="38100" cap="sq">
              <a:solidFill>
                <a:srgbClr val="FFFFFF"/>
              </a:solidFill>
              <a:prstDash val="solid"/>
              <a:miter/>
            </a:ln>
          </p:spPr>
          <p:txBody>
            <a:bodyPr/>
            <a:lstStyle/>
            <a:p>
              <a:endParaRPr lang="en-US"/>
            </a:p>
          </p:txBody>
        </p:sp>
        <p:sp>
          <p:nvSpPr>
            <p:cNvPr id="7" name="TextBox 7"/>
            <p:cNvSpPr txBox="1"/>
            <p:nvPr/>
          </p:nvSpPr>
          <p:spPr>
            <a:xfrm>
              <a:off x="0" y="-38100"/>
              <a:ext cx="3134431" cy="12594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193479" y="4302760"/>
            <a:ext cx="11622449" cy="1510031"/>
          </a:xfrm>
          <a:prstGeom prst="rect">
            <a:avLst/>
          </a:prstGeom>
        </p:spPr>
        <p:txBody>
          <a:bodyPr lIns="0" tIns="0" rIns="0" bIns="0" rtlCol="0" anchor="t">
            <a:spAutoFit/>
          </a:bodyPr>
          <a:lstStyle/>
          <a:p>
            <a:pPr marL="0" lvl="0" indent="0" algn="ctr">
              <a:lnSpc>
                <a:spcPts val="12319"/>
              </a:lnSpc>
              <a:spcBef>
                <a:spcPct val="0"/>
              </a:spcBef>
            </a:pPr>
            <a:r>
              <a:rPr lang="en-US" sz="8799">
                <a:solidFill>
                  <a:srgbClr val="FFFFFF"/>
                </a:solidFill>
                <a:latin typeface="Open Sans Extra Bold"/>
                <a:ea typeface="Open Sans Extra Bold"/>
                <a:cs typeface="Open Sans Extra Bold"/>
                <a:sym typeface="Open Sans Extra Bold"/>
              </a:rPr>
              <a:t>EDA</a:t>
            </a:r>
          </a:p>
        </p:txBody>
      </p:sp>
      <p:sp>
        <p:nvSpPr>
          <p:cNvPr id="9" name="Freeform 9"/>
          <p:cNvSpPr/>
          <p:nvPr/>
        </p:nvSpPr>
        <p:spPr>
          <a:xfrm>
            <a:off x="14623401" y="507217"/>
            <a:ext cx="3202289" cy="674081"/>
          </a:xfrm>
          <a:custGeom>
            <a:avLst/>
            <a:gdLst/>
            <a:ahLst/>
            <a:cxnLst/>
            <a:rect l="l" t="t" r="r" b="b"/>
            <a:pathLst>
              <a:path w="3202289" h="674081">
                <a:moveTo>
                  <a:pt x="0" y="0"/>
                </a:moveTo>
                <a:lnTo>
                  <a:pt x="3202289" y="0"/>
                </a:lnTo>
                <a:lnTo>
                  <a:pt x="3202289" y="674081"/>
                </a:lnTo>
                <a:lnTo>
                  <a:pt x="0" y="674081"/>
                </a:lnTo>
                <a:lnTo>
                  <a:pt x="0" y="0"/>
                </a:lnTo>
                <a:close/>
              </a:path>
            </a:pathLst>
          </a:custGeom>
          <a:blipFill>
            <a:blip r:embed="rId5"/>
            <a:stretch>
              <a:fillRect l="-198" t="-105521" b="-91980"/>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216651" y="9277350"/>
            <a:ext cx="10397662" cy="0"/>
          </a:xfrm>
          <a:prstGeom prst="line">
            <a:avLst/>
          </a:prstGeom>
          <a:ln w="38100" cap="flat">
            <a:solidFill>
              <a:srgbClr val="01237D"/>
            </a:solidFill>
            <a:prstDash val="solid"/>
            <a:headEnd type="none" w="sm" len="sm"/>
            <a:tailEnd type="none" w="sm" len="sm"/>
          </a:ln>
        </p:spPr>
        <p:txBody>
          <a:bodyPr/>
          <a:lstStyle/>
          <a:p>
            <a:endParaRPr lang="en-US"/>
          </a:p>
        </p:txBody>
      </p:sp>
      <p:grpSp>
        <p:nvGrpSpPr>
          <p:cNvPr id="3" name="Group 3"/>
          <p:cNvGrpSpPr/>
          <p:nvPr/>
        </p:nvGrpSpPr>
        <p:grpSpPr>
          <a:xfrm>
            <a:off x="-2346523"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16651" y="2572625"/>
            <a:ext cx="7828822" cy="5802611"/>
          </a:xfrm>
          <a:custGeom>
            <a:avLst/>
            <a:gdLst/>
            <a:ahLst/>
            <a:cxnLst/>
            <a:rect l="l" t="t" r="r" b="b"/>
            <a:pathLst>
              <a:path w="7828822" h="5802611">
                <a:moveTo>
                  <a:pt x="0" y="0"/>
                </a:moveTo>
                <a:lnTo>
                  <a:pt x="7828823" y="0"/>
                </a:lnTo>
                <a:lnTo>
                  <a:pt x="7828823" y="5802611"/>
                </a:lnTo>
                <a:lnTo>
                  <a:pt x="0" y="5802611"/>
                </a:lnTo>
                <a:lnTo>
                  <a:pt x="0" y="0"/>
                </a:lnTo>
                <a:close/>
              </a:path>
            </a:pathLst>
          </a:custGeom>
          <a:blipFill>
            <a:blip r:embed="rId2"/>
            <a:stretch>
              <a:fillRect r="-1990"/>
            </a:stretch>
          </a:blipFill>
        </p:spPr>
        <p:txBody>
          <a:bodyPr/>
          <a:lstStyle/>
          <a:p>
            <a:endParaRPr lang="en-US"/>
          </a:p>
        </p:txBody>
      </p:sp>
      <p:sp>
        <p:nvSpPr>
          <p:cNvPr id="7" name="Freeform 7"/>
          <p:cNvSpPr/>
          <p:nvPr/>
        </p:nvSpPr>
        <p:spPr>
          <a:xfrm>
            <a:off x="8045474" y="3041940"/>
            <a:ext cx="10242526" cy="4775383"/>
          </a:xfrm>
          <a:custGeom>
            <a:avLst/>
            <a:gdLst/>
            <a:ahLst/>
            <a:cxnLst/>
            <a:rect l="l" t="t" r="r" b="b"/>
            <a:pathLst>
              <a:path w="10242526" h="4775383">
                <a:moveTo>
                  <a:pt x="0" y="0"/>
                </a:moveTo>
                <a:lnTo>
                  <a:pt x="10242526" y="0"/>
                </a:lnTo>
                <a:lnTo>
                  <a:pt x="10242526" y="4775382"/>
                </a:lnTo>
                <a:lnTo>
                  <a:pt x="0" y="4775382"/>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465081" y="9686925"/>
            <a:ext cx="3585080" cy="323215"/>
          </a:xfrm>
          <a:prstGeom prst="rect">
            <a:avLst/>
          </a:prstGeom>
        </p:spPr>
        <p:txBody>
          <a:bodyPr lIns="0" tIns="0" rIns="0" bIns="0" rtlCol="0" anchor="t">
            <a:spAutoFit/>
          </a:bodyPr>
          <a:lstStyle/>
          <a:p>
            <a:pPr algn="ctr">
              <a:lnSpc>
                <a:spcPts val="2659"/>
              </a:lnSpc>
              <a:spcBef>
                <a:spcPct val="0"/>
              </a:spcBef>
            </a:pPr>
            <a:r>
              <a:rPr lang="en-US" sz="1899">
                <a:solidFill>
                  <a:srgbClr val="01237D"/>
                </a:solidFill>
                <a:latin typeface="Open Sans Extra Bold"/>
                <a:ea typeface="Open Sans Extra Bold"/>
                <a:cs typeface="Open Sans Extra Bold"/>
                <a:sym typeface="Open Sans Extra Bold"/>
              </a:rPr>
              <a:t>Samsung Innovation campus</a:t>
            </a:r>
          </a:p>
        </p:txBody>
      </p:sp>
      <p:sp>
        <p:nvSpPr>
          <p:cNvPr id="9" name="TextBox 9"/>
          <p:cNvSpPr txBox="1"/>
          <p:nvPr/>
        </p:nvSpPr>
        <p:spPr>
          <a:xfrm>
            <a:off x="3954780" y="933450"/>
            <a:ext cx="10378440" cy="756110"/>
          </a:xfrm>
          <a:prstGeom prst="rect">
            <a:avLst/>
          </a:prstGeom>
        </p:spPr>
        <p:txBody>
          <a:bodyPr lIns="0" tIns="0" rIns="0" bIns="0" rtlCol="0" anchor="t">
            <a:spAutoFit/>
          </a:bodyPr>
          <a:lstStyle/>
          <a:p>
            <a:pPr algn="ctr">
              <a:lnSpc>
                <a:spcPts val="6094"/>
              </a:lnSpc>
              <a:spcBef>
                <a:spcPct val="0"/>
              </a:spcBef>
            </a:pPr>
            <a:r>
              <a:rPr lang="en-US" sz="4352" b="1">
                <a:solidFill>
                  <a:srgbClr val="01237D"/>
                </a:solidFill>
                <a:latin typeface="Arimo Bold"/>
                <a:ea typeface="Arimo Bold"/>
                <a:cs typeface="Arimo Bold"/>
                <a:sym typeface="Arimo Bold"/>
              </a:rPr>
              <a:t>Distribution of Fraudulent Transactions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216651" y="9277350"/>
            <a:ext cx="10397662" cy="0"/>
          </a:xfrm>
          <a:prstGeom prst="line">
            <a:avLst/>
          </a:prstGeom>
          <a:ln w="38100" cap="flat">
            <a:solidFill>
              <a:srgbClr val="01237D"/>
            </a:solidFill>
            <a:prstDash val="solid"/>
            <a:headEnd type="none" w="sm" len="sm"/>
            <a:tailEnd type="none" w="sm" len="sm"/>
          </a:ln>
        </p:spPr>
        <p:txBody>
          <a:bodyPr/>
          <a:lstStyle/>
          <a:p>
            <a:endParaRPr lang="en-US"/>
          </a:p>
        </p:txBody>
      </p:sp>
      <p:grpSp>
        <p:nvGrpSpPr>
          <p:cNvPr id="3" name="Group 3"/>
          <p:cNvGrpSpPr/>
          <p:nvPr/>
        </p:nvGrpSpPr>
        <p:grpSpPr>
          <a:xfrm>
            <a:off x="-2346523"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3530616" y="1689560"/>
            <a:ext cx="11274658" cy="7205599"/>
          </a:xfrm>
          <a:custGeom>
            <a:avLst/>
            <a:gdLst/>
            <a:ahLst/>
            <a:cxnLst/>
            <a:rect l="l" t="t" r="r" b="b"/>
            <a:pathLst>
              <a:path w="11274658" h="7205599">
                <a:moveTo>
                  <a:pt x="0" y="0"/>
                </a:moveTo>
                <a:lnTo>
                  <a:pt x="11274658" y="0"/>
                </a:lnTo>
                <a:lnTo>
                  <a:pt x="11274658" y="7205599"/>
                </a:lnTo>
                <a:lnTo>
                  <a:pt x="0" y="7205599"/>
                </a:lnTo>
                <a:lnTo>
                  <a:pt x="0" y="0"/>
                </a:lnTo>
                <a:close/>
              </a:path>
            </a:pathLst>
          </a:custGeom>
          <a:blipFill>
            <a:blip r:embed="rId2"/>
            <a:stretch>
              <a:fillRect t="-1261" r="-1486" b="-1261"/>
            </a:stretch>
          </a:blipFill>
        </p:spPr>
        <p:txBody>
          <a:bodyPr/>
          <a:lstStyle/>
          <a:p>
            <a:endParaRPr lang="en-US"/>
          </a:p>
        </p:txBody>
      </p:sp>
      <p:sp>
        <p:nvSpPr>
          <p:cNvPr id="7" name="TextBox 7"/>
          <p:cNvSpPr txBox="1"/>
          <p:nvPr/>
        </p:nvSpPr>
        <p:spPr>
          <a:xfrm>
            <a:off x="465081" y="9686925"/>
            <a:ext cx="3585080" cy="323215"/>
          </a:xfrm>
          <a:prstGeom prst="rect">
            <a:avLst/>
          </a:prstGeom>
        </p:spPr>
        <p:txBody>
          <a:bodyPr lIns="0" tIns="0" rIns="0" bIns="0" rtlCol="0" anchor="t">
            <a:spAutoFit/>
          </a:bodyPr>
          <a:lstStyle/>
          <a:p>
            <a:pPr algn="ctr">
              <a:lnSpc>
                <a:spcPts val="2659"/>
              </a:lnSpc>
              <a:spcBef>
                <a:spcPct val="0"/>
              </a:spcBef>
            </a:pPr>
            <a:r>
              <a:rPr lang="en-US" sz="1899">
                <a:solidFill>
                  <a:srgbClr val="01237D"/>
                </a:solidFill>
                <a:latin typeface="Open Sans Extra Bold"/>
                <a:ea typeface="Open Sans Extra Bold"/>
                <a:cs typeface="Open Sans Extra Bold"/>
                <a:sym typeface="Open Sans Extra Bold"/>
              </a:rPr>
              <a:t>Samsung Innovation campus</a:t>
            </a:r>
          </a:p>
        </p:txBody>
      </p:sp>
      <p:sp>
        <p:nvSpPr>
          <p:cNvPr id="8" name="TextBox 8"/>
          <p:cNvSpPr txBox="1"/>
          <p:nvPr/>
        </p:nvSpPr>
        <p:spPr>
          <a:xfrm>
            <a:off x="2850286" y="933450"/>
            <a:ext cx="13418701" cy="756110"/>
          </a:xfrm>
          <a:prstGeom prst="rect">
            <a:avLst/>
          </a:prstGeom>
        </p:spPr>
        <p:txBody>
          <a:bodyPr lIns="0" tIns="0" rIns="0" bIns="0" rtlCol="0" anchor="t">
            <a:spAutoFit/>
          </a:bodyPr>
          <a:lstStyle/>
          <a:p>
            <a:pPr algn="ctr">
              <a:lnSpc>
                <a:spcPts val="6094"/>
              </a:lnSpc>
              <a:spcBef>
                <a:spcPct val="0"/>
              </a:spcBef>
            </a:pPr>
            <a:r>
              <a:rPr lang="en-US" sz="4352" b="1">
                <a:solidFill>
                  <a:srgbClr val="01237D"/>
                </a:solidFill>
                <a:latin typeface="Arimo Bold"/>
                <a:ea typeface="Arimo Bold"/>
                <a:cs typeface="Arimo Bold"/>
                <a:sym typeface="Arimo Bold"/>
              </a:rPr>
              <a:t>distribution of transaction amounts by fraud status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216651" y="9277350"/>
            <a:ext cx="10397662" cy="0"/>
          </a:xfrm>
          <a:prstGeom prst="line">
            <a:avLst/>
          </a:prstGeom>
          <a:ln w="38100" cap="flat">
            <a:solidFill>
              <a:srgbClr val="01237D"/>
            </a:solidFill>
            <a:prstDash val="solid"/>
            <a:headEnd type="none" w="sm" len="sm"/>
            <a:tailEnd type="none" w="sm" len="sm"/>
          </a:ln>
        </p:spPr>
        <p:txBody>
          <a:bodyPr/>
          <a:lstStyle/>
          <a:p>
            <a:endParaRPr lang="en-US"/>
          </a:p>
        </p:txBody>
      </p:sp>
      <p:grpSp>
        <p:nvGrpSpPr>
          <p:cNvPr id="3" name="Group 3"/>
          <p:cNvGrpSpPr/>
          <p:nvPr/>
        </p:nvGrpSpPr>
        <p:grpSpPr>
          <a:xfrm>
            <a:off x="-2346523"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3139618" y="1903873"/>
            <a:ext cx="12008764" cy="7140115"/>
          </a:xfrm>
          <a:custGeom>
            <a:avLst/>
            <a:gdLst/>
            <a:ahLst/>
            <a:cxnLst/>
            <a:rect l="l" t="t" r="r" b="b"/>
            <a:pathLst>
              <a:path w="12008764" h="7140115">
                <a:moveTo>
                  <a:pt x="0" y="0"/>
                </a:moveTo>
                <a:lnTo>
                  <a:pt x="12008764" y="0"/>
                </a:lnTo>
                <a:lnTo>
                  <a:pt x="12008764" y="7140115"/>
                </a:lnTo>
                <a:lnTo>
                  <a:pt x="0" y="7140115"/>
                </a:lnTo>
                <a:lnTo>
                  <a:pt x="0" y="0"/>
                </a:lnTo>
                <a:close/>
              </a:path>
            </a:pathLst>
          </a:custGeom>
          <a:blipFill>
            <a:blip r:embed="rId2"/>
            <a:stretch>
              <a:fillRect l="-5233" t="-4051" b="-1017"/>
            </a:stretch>
          </a:blipFill>
        </p:spPr>
        <p:txBody>
          <a:bodyPr/>
          <a:lstStyle/>
          <a:p>
            <a:endParaRPr lang="en-US"/>
          </a:p>
        </p:txBody>
      </p:sp>
      <p:grpSp>
        <p:nvGrpSpPr>
          <p:cNvPr id="7" name="Group 7"/>
          <p:cNvGrpSpPr/>
          <p:nvPr/>
        </p:nvGrpSpPr>
        <p:grpSpPr>
          <a:xfrm>
            <a:off x="1827871" y="1740929"/>
            <a:ext cx="1972800" cy="6805142"/>
            <a:chOff x="0" y="0"/>
            <a:chExt cx="519585" cy="1792301"/>
          </a:xfrm>
        </p:grpSpPr>
        <p:sp>
          <p:nvSpPr>
            <p:cNvPr id="8" name="Freeform 8"/>
            <p:cNvSpPr/>
            <p:nvPr/>
          </p:nvSpPr>
          <p:spPr>
            <a:xfrm>
              <a:off x="0" y="0"/>
              <a:ext cx="519585" cy="1792301"/>
            </a:xfrm>
            <a:custGeom>
              <a:avLst/>
              <a:gdLst/>
              <a:ahLst/>
              <a:cxnLst/>
              <a:rect l="l" t="t" r="r" b="b"/>
              <a:pathLst>
                <a:path w="519585" h="1792301">
                  <a:moveTo>
                    <a:pt x="200141" y="0"/>
                  </a:moveTo>
                  <a:lnTo>
                    <a:pt x="319444" y="0"/>
                  </a:lnTo>
                  <a:cubicBezTo>
                    <a:pt x="429979" y="0"/>
                    <a:pt x="519585" y="89606"/>
                    <a:pt x="519585" y="200141"/>
                  </a:cubicBezTo>
                  <a:lnTo>
                    <a:pt x="519585" y="1592160"/>
                  </a:lnTo>
                  <a:cubicBezTo>
                    <a:pt x="519585" y="1645241"/>
                    <a:pt x="498499" y="1696147"/>
                    <a:pt x="460965" y="1733681"/>
                  </a:cubicBezTo>
                  <a:cubicBezTo>
                    <a:pt x="423432" y="1771215"/>
                    <a:pt x="372525" y="1792301"/>
                    <a:pt x="319444" y="1792301"/>
                  </a:cubicBezTo>
                  <a:lnTo>
                    <a:pt x="200141" y="1792301"/>
                  </a:lnTo>
                  <a:cubicBezTo>
                    <a:pt x="89606" y="1792301"/>
                    <a:pt x="0" y="1702695"/>
                    <a:pt x="0" y="1592160"/>
                  </a:cubicBezTo>
                  <a:lnTo>
                    <a:pt x="0" y="200141"/>
                  </a:lnTo>
                  <a:cubicBezTo>
                    <a:pt x="0" y="89606"/>
                    <a:pt x="89606" y="0"/>
                    <a:pt x="200141" y="0"/>
                  </a:cubicBezTo>
                  <a:close/>
                </a:path>
              </a:pathLst>
            </a:custGeom>
            <a:solidFill>
              <a:srgbClr val="FFFFFF"/>
            </a:solidFill>
          </p:spPr>
          <p:txBody>
            <a:bodyPr/>
            <a:lstStyle/>
            <a:p>
              <a:endParaRPr lang="en-US"/>
            </a:p>
          </p:txBody>
        </p:sp>
        <p:sp>
          <p:nvSpPr>
            <p:cNvPr id="9" name="TextBox 9"/>
            <p:cNvSpPr txBox="1"/>
            <p:nvPr/>
          </p:nvSpPr>
          <p:spPr>
            <a:xfrm>
              <a:off x="0" y="-38100"/>
              <a:ext cx="519585" cy="1830401"/>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65081" y="9686925"/>
            <a:ext cx="3585080" cy="323215"/>
          </a:xfrm>
          <a:prstGeom prst="rect">
            <a:avLst/>
          </a:prstGeom>
        </p:spPr>
        <p:txBody>
          <a:bodyPr lIns="0" tIns="0" rIns="0" bIns="0" rtlCol="0" anchor="t">
            <a:spAutoFit/>
          </a:bodyPr>
          <a:lstStyle/>
          <a:p>
            <a:pPr algn="ctr">
              <a:lnSpc>
                <a:spcPts val="2659"/>
              </a:lnSpc>
              <a:spcBef>
                <a:spcPct val="0"/>
              </a:spcBef>
            </a:pPr>
            <a:r>
              <a:rPr lang="en-US" sz="1899">
                <a:solidFill>
                  <a:srgbClr val="01237D"/>
                </a:solidFill>
                <a:latin typeface="Open Sans Extra Bold"/>
                <a:ea typeface="Open Sans Extra Bold"/>
                <a:cs typeface="Open Sans Extra Bold"/>
                <a:sym typeface="Open Sans Extra Bold"/>
              </a:rPr>
              <a:t>Samsung Innovation campus</a:t>
            </a:r>
          </a:p>
        </p:txBody>
      </p:sp>
      <p:sp>
        <p:nvSpPr>
          <p:cNvPr id="11" name="TextBox 11"/>
          <p:cNvSpPr txBox="1"/>
          <p:nvPr/>
        </p:nvSpPr>
        <p:spPr>
          <a:xfrm>
            <a:off x="4968121" y="933450"/>
            <a:ext cx="8351758" cy="756110"/>
          </a:xfrm>
          <a:prstGeom prst="rect">
            <a:avLst/>
          </a:prstGeom>
        </p:spPr>
        <p:txBody>
          <a:bodyPr lIns="0" tIns="0" rIns="0" bIns="0" rtlCol="0" anchor="t">
            <a:spAutoFit/>
          </a:bodyPr>
          <a:lstStyle/>
          <a:p>
            <a:pPr algn="ctr">
              <a:lnSpc>
                <a:spcPts val="6094"/>
              </a:lnSpc>
              <a:spcBef>
                <a:spcPct val="0"/>
              </a:spcBef>
            </a:pPr>
            <a:r>
              <a:rPr lang="en-US" sz="4352" b="1">
                <a:solidFill>
                  <a:srgbClr val="01237D"/>
                </a:solidFill>
                <a:latin typeface="Arimo Bold"/>
                <a:ea typeface="Arimo Bold"/>
                <a:cs typeface="Arimo Bold"/>
                <a:sym typeface="Arimo Bold"/>
              </a:rPr>
              <a:t>Distribution of Gender by Fraud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216651" y="9277350"/>
            <a:ext cx="10397662" cy="0"/>
          </a:xfrm>
          <a:prstGeom prst="line">
            <a:avLst/>
          </a:prstGeom>
          <a:ln w="38100" cap="flat">
            <a:solidFill>
              <a:srgbClr val="01237D"/>
            </a:solidFill>
            <a:prstDash val="solid"/>
            <a:headEnd type="none" w="sm" len="sm"/>
            <a:tailEnd type="none" w="sm" len="sm"/>
          </a:ln>
        </p:spPr>
        <p:txBody>
          <a:bodyPr/>
          <a:lstStyle/>
          <a:p>
            <a:endParaRPr lang="en-US"/>
          </a:p>
        </p:txBody>
      </p:sp>
      <p:grpSp>
        <p:nvGrpSpPr>
          <p:cNvPr id="3" name="Group 3"/>
          <p:cNvGrpSpPr/>
          <p:nvPr/>
        </p:nvGrpSpPr>
        <p:grpSpPr>
          <a:xfrm>
            <a:off x="-2346523"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665571" y="1975441"/>
            <a:ext cx="12956859" cy="7068547"/>
          </a:xfrm>
          <a:custGeom>
            <a:avLst/>
            <a:gdLst/>
            <a:ahLst/>
            <a:cxnLst/>
            <a:rect l="l" t="t" r="r" b="b"/>
            <a:pathLst>
              <a:path w="12956859" h="7068547">
                <a:moveTo>
                  <a:pt x="0" y="0"/>
                </a:moveTo>
                <a:lnTo>
                  <a:pt x="12956858" y="0"/>
                </a:lnTo>
                <a:lnTo>
                  <a:pt x="12956858" y="7068547"/>
                </a:lnTo>
                <a:lnTo>
                  <a:pt x="0" y="7068547"/>
                </a:lnTo>
                <a:lnTo>
                  <a:pt x="0" y="0"/>
                </a:lnTo>
                <a:close/>
              </a:path>
            </a:pathLst>
          </a:custGeom>
          <a:blipFill>
            <a:blip r:embed="rId2"/>
            <a:stretch>
              <a:fillRect b="-738"/>
            </a:stretch>
          </a:blipFill>
        </p:spPr>
        <p:txBody>
          <a:bodyPr/>
          <a:lstStyle/>
          <a:p>
            <a:endParaRPr lang="en-US"/>
          </a:p>
        </p:txBody>
      </p:sp>
      <p:sp>
        <p:nvSpPr>
          <p:cNvPr id="7" name="TextBox 7"/>
          <p:cNvSpPr txBox="1"/>
          <p:nvPr/>
        </p:nvSpPr>
        <p:spPr>
          <a:xfrm>
            <a:off x="465081" y="9686925"/>
            <a:ext cx="3585080" cy="323215"/>
          </a:xfrm>
          <a:prstGeom prst="rect">
            <a:avLst/>
          </a:prstGeom>
        </p:spPr>
        <p:txBody>
          <a:bodyPr lIns="0" tIns="0" rIns="0" bIns="0" rtlCol="0" anchor="t">
            <a:spAutoFit/>
          </a:bodyPr>
          <a:lstStyle/>
          <a:p>
            <a:pPr algn="ctr">
              <a:lnSpc>
                <a:spcPts val="2659"/>
              </a:lnSpc>
              <a:spcBef>
                <a:spcPct val="0"/>
              </a:spcBef>
            </a:pPr>
            <a:r>
              <a:rPr lang="en-US" sz="1899">
                <a:solidFill>
                  <a:srgbClr val="01237D"/>
                </a:solidFill>
                <a:latin typeface="Open Sans Extra Bold"/>
                <a:ea typeface="Open Sans Extra Bold"/>
                <a:cs typeface="Open Sans Extra Bold"/>
                <a:sym typeface="Open Sans Extra Bold"/>
              </a:rPr>
              <a:t>Samsung Innovation campus</a:t>
            </a:r>
          </a:p>
        </p:txBody>
      </p:sp>
      <p:sp>
        <p:nvSpPr>
          <p:cNvPr id="8" name="TextBox 8"/>
          <p:cNvSpPr txBox="1"/>
          <p:nvPr/>
        </p:nvSpPr>
        <p:spPr>
          <a:xfrm>
            <a:off x="4005223" y="914400"/>
            <a:ext cx="10277553" cy="846728"/>
          </a:xfrm>
          <a:prstGeom prst="rect">
            <a:avLst/>
          </a:prstGeom>
        </p:spPr>
        <p:txBody>
          <a:bodyPr lIns="0" tIns="0" rIns="0" bIns="0" rtlCol="0" anchor="t">
            <a:spAutoFit/>
          </a:bodyPr>
          <a:lstStyle/>
          <a:p>
            <a:pPr algn="ctr">
              <a:lnSpc>
                <a:spcPts val="6754"/>
              </a:lnSpc>
              <a:spcBef>
                <a:spcPct val="0"/>
              </a:spcBef>
            </a:pPr>
            <a:r>
              <a:rPr lang="en-US" sz="4823" b="1">
                <a:solidFill>
                  <a:srgbClr val="01237D"/>
                </a:solidFill>
                <a:latin typeface="Arimo Bold"/>
                <a:ea typeface="Arimo Bold"/>
                <a:cs typeface="Arimo Bold"/>
                <a:sym typeface="Arimo Bold"/>
              </a:rPr>
              <a:t>Distribution of Categories by Fraud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216651" y="9277350"/>
            <a:ext cx="10397662" cy="0"/>
          </a:xfrm>
          <a:prstGeom prst="line">
            <a:avLst/>
          </a:prstGeom>
          <a:ln w="38100" cap="flat">
            <a:solidFill>
              <a:srgbClr val="01237D"/>
            </a:solidFill>
            <a:prstDash val="solid"/>
            <a:headEnd type="none" w="sm" len="sm"/>
            <a:tailEnd type="none" w="sm" len="sm"/>
          </a:ln>
        </p:spPr>
        <p:txBody>
          <a:bodyPr/>
          <a:lstStyle/>
          <a:p>
            <a:endParaRPr lang="en-US"/>
          </a:p>
        </p:txBody>
      </p:sp>
      <p:grpSp>
        <p:nvGrpSpPr>
          <p:cNvPr id="3" name="Group 3"/>
          <p:cNvGrpSpPr/>
          <p:nvPr/>
        </p:nvGrpSpPr>
        <p:grpSpPr>
          <a:xfrm>
            <a:off x="-2346523"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971975" y="1904964"/>
            <a:ext cx="12344051" cy="6924711"/>
          </a:xfrm>
          <a:custGeom>
            <a:avLst/>
            <a:gdLst/>
            <a:ahLst/>
            <a:cxnLst/>
            <a:rect l="l" t="t" r="r" b="b"/>
            <a:pathLst>
              <a:path w="12344051" h="6924711">
                <a:moveTo>
                  <a:pt x="0" y="0"/>
                </a:moveTo>
                <a:lnTo>
                  <a:pt x="12344050" y="0"/>
                </a:lnTo>
                <a:lnTo>
                  <a:pt x="12344050" y="6924711"/>
                </a:lnTo>
                <a:lnTo>
                  <a:pt x="0" y="6924711"/>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465081" y="9686925"/>
            <a:ext cx="3585080" cy="323215"/>
          </a:xfrm>
          <a:prstGeom prst="rect">
            <a:avLst/>
          </a:prstGeom>
        </p:spPr>
        <p:txBody>
          <a:bodyPr lIns="0" tIns="0" rIns="0" bIns="0" rtlCol="0" anchor="t">
            <a:spAutoFit/>
          </a:bodyPr>
          <a:lstStyle/>
          <a:p>
            <a:pPr algn="ctr">
              <a:lnSpc>
                <a:spcPts val="2659"/>
              </a:lnSpc>
              <a:spcBef>
                <a:spcPct val="0"/>
              </a:spcBef>
            </a:pPr>
            <a:r>
              <a:rPr lang="en-US" sz="1899">
                <a:solidFill>
                  <a:srgbClr val="01237D"/>
                </a:solidFill>
                <a:latin typeface="Open Sans Extra Bold"/>
                <a:ea typeface="Open Sans Extra Bold"/>
                <a:cs typeface="Open Sans Extra Bold"/>
                <a:sym typeface="Open Sans Extra Bold"/>
              </a:rPr>
              <a:t>Samsung Innovation campus</a:t>
            </a:r>
          </a:p>
        </p:txBody>
      </p:sp>
      <p:sp>
        <p:nvSpPr>
          <p:cNvPr id="8" name="TextBox 8"/>
          <p:cNvSpPr txBox="1"/>
          <p:nvPr/>
        </p:nvSpPr>
        <p:spPr>
          <a:xfrm>
            <a:off x="3370957" y="933450"/>
            <a:ext cx="11546086" cy="756110"/>
          </a:xfrm>
          <a:prstGeom prst="rect">
            <a:avLst/>
          </a:prstGeom>
        </p:spPr>
        <p:txBody>
          <a:bodyPr lIns="0" tIns="0" rIns="0" bIns="0" rtlCol="0" anchor="t">
            <a:spAutoFit/>
          </a:bodyPr>
          <a:lstStyle/>
          <a:p>
            <a:pPr algn="ctr">
              <a:lnSpc>
                <a:spcPts val="6094"/>
              </a:lnSpc>
              <a:spcBef>
                <a:spcPct val="0"/>
              </a:spcBef>
            </a:pPr>
            <a:r>
              <a:rPr lang="en-US" sz="4352" b="1">
                <a:solidFill>
                  <a:srgbClr val="01237D"/>
                </a:solidFill>
                <a:latin typeface="Arimo Bold"/>
                <a:ea typeface="Arimo Bold"/>
                <a:cs typeface="Arimo Bold"/>
                <a:sym typeface="Arimo Bold"/>
              </a:rPr>
              <a:t>Transaction Amount by Category and Fraud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216651" y="9277350"/>
            <a:ext cx="10397662" cy="0"/>
          </a:xfrm>
          <a:prstGeom prst="line">
            <a:avLst/>
          </a:prstGeom>
          <a:ln w="38100" cap="flat">
            <a:solidFill>
              <a:srgbClr val="01237D"/>
            </a:solidFill>
            <a:prstDash val="solid"/>
            <a:headEnd type="none" w="sm" len="sm"/>
            <a:tailEnd type="none" w="sm" len="sm"/>
          </a:ln>
        </p:spPr>
        <p:txBody>
          <a:bodyPr/>
          <a:lstStyle/>
          <a:p>
            <a:endParaRPr lang="en-US"/>
          </a:p>
        </p:txBody>
      </p:sp>
      <p:grpSp>
        <p:nvGrpSpPr>
          <p:cNvPr id="3" name="Group 3"/>
          <p:cNvGrpSpPr/>
          <p:nvPr/>
        </p:nvGrpSpPr>
        <p:grpSpPr>
          <a:xfrm>
            <a:off x="-2346523"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3243100" y="1916805"/>
            <a:ext cx="11801799" cy="7114251"/>
          </a:xfrm>
          <a:custGeom>
            <a:avLst/>
            <a:gdLst/>
            <a:ahLst/>
            <a:cxnLst/>
            <a:rect l="l" t="t" r="r" b="b"/>
            <a:pathLst>
              <a:path w="11801799" h="7114251">
                <a:moveTo>
                  <a:pt x="0" y="0"/>
                </a:moveTo>
                <a:lnTo>
                  <a:pt x="11801800" y="0"/>
                </a:lnTo>
                <a:lnTo>
                  <a:pt x="11801800" y="7114251"/>
                </a:lnTo>
                <a:lnTo>
                  <a:pt x="0" y="7114251"/>
                </a:lnTo>
                <a:lnTo>
                  <a:pt x="0" y="0"/>
                </a:lnTo>
                <a:close/>
              </a:path>
            </a:pathLst>
          </a:custGeom>
          <a:blipFill>
            <a:blip r:embed="rId2"/>
            <a:stretch>
              <a:fillRect r="-468"/>
            </a:stretch>
          </a:blipFill>
        </p:spPr>
        <p:txBody>
          <a:bodyPr/>
          <a:lstStyle/>
          <a:p>
            <a:endParaRPr lang="en-US"/>
          </a:p>
        </p:txBody>
      </p:sp>
      <p:sp>
        <p:nvSpPr>
          <p:cNvPr id="7" name="TextBox 7"/>
          <p:cNvSpPr txBox="1"/>
          <p:nvPr/>
        </p:nvSpPr>
        <p:spPr>
          <a:xfrm>
            <a:off x="465081" y="9686925"/>
            <a:ext cx="3585080" cy="323215"/>
          </a:xfrm>
          <a:prstGeom prst="rect">
            <a:avLst/>
          </a:prstGeom>
        </p:spPr>
        <p:txBody>
          <a:bodyPr lIns="0" tIns="0" rIns="0" bIns="0" rtlCol="0" anchor="t">
            <a:spAutoFit/>
          </a:bodyPr>
          <a:lstStyle/>
          <a:p>
            <a:pPr algn="ctr">
              <a:lnSpc>
                <a:spcPts val="2659"/>
              </a:lnSpc>
              <a:spcBef>
                <a:spcPct val="0"/>
              </a:spcBef>
            </a:pPr>
            <a:r>
              <a:rPr lang="en-US" sz="1899">
                <a:solidFill>
                  <a:srgbClr val="01237D"/>
                </a:solidFill>
                <a:latin typeface="Open Sans Extra Bold"/>
                <a:ea typeface="Open Sans Extra Bold"/>
                <a:cs typeface="Open Sans Extra Bold"/>
                <a:sym typeface="Open Sans Extra Bold"/>
              </a:rPr>
              <a:t>Samsung Innovation campus</a:t>
            </a:r>
          </a:p>
        </p:txBody>
      </p:sp>
      <p:sp>
        <p:nvSpPr>
          <p:cNvPr id="8" name="TextBox 8"/>
          <p:cNvSpPr txBox="1"/>
          <p:nvPr/>
        </p:nvSpPr>
        <p:spPr>
          <a:xfrm>
            <a:off x="3352669" y="862498"/>
            <a:ext cx="12043390" cy="827063"/>
          </a:xfrm>
          <a:prstGeom prst="rect">
            <a:avLst/>
          </a:prstGeom>
        </p:spPr>
        <p:txBody>
          <a:bodyPr lIns="0" tIns="0" rIns="0" bIns="0" rtlCol="0" anchor="t">
            <a:spAutoFit/>
          </a:bodyPr>
          <a:lstStyle/>
          <a:p>
            <a:pPr algn="ctr">
              <a:lnSpc>
                <a:spcPts val="6572"/>
              </a:lnSpc>
              <a:spcBef>
                <a:spcPct val="0"/>
              </a:spcBef>
            </a:pPr>
            <a:r>
              <a:rPr lang="en-US" sz="4694" b="1">
                <a:solidFill>
                  <a:srgbClr val="01237D"/>
                </a:solidFill>
                <a:latin typeface="Arimo Bold"/>
                <a:ea typeface="Arimo Bold"/>
                <a:cs typeface="Arimo Bold"/>
                <a:sym typeface="Arimo Bold"/>
              </a:rPr>
              <a:t>Age and Gender Distribution by Fraud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216651" y="9277350"/>
            <a:ext cx="10397662" cy="0"/>
          </a:xfrm>
          <a:prstGeom prst="line">
            <a:avLst/>
          </a:prstGeom>
          <a:ln w="38100" cap="flat">
            <a:solidFill>
              <a:srgbClr val="01237D"/>
            </a:solidFill>
            <a:prstDash val="solid"/>
            <a:headEnd type="none" w="sm" len="sm"/>
            <a:tailEnd type="none" w="sm" len="sm"/>
          </a:ln>
        </p:spPr>
        <p:txBody>
          <a:bodyPr/>
          <a:lstStyle/>
          <a:p>
            <a:endParaRPr lang="en-US"/>
          </a:p>
        </p:txBody>
      </p:sp>
      <p:grpSp>
        <p:nvGrpSpPr>
          <p:cNvPr id="3" name="Group 3"/>
          <p:cNvGrpSpPr/>
          <p:nvPr/>
        </p:nvGrpSpPr>
        <p:grpSpPr>
          <a:xfrm>
            <a:off x="-2346523"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769422" y="1892653"/>
            <a:ext cx="12749155" cy="6937022"/>
          </a:xfrm>
          <a:custGeom>
            <a:avLst/>
            <a:gdLst/>
            <a:ahLst/>
            <a:cxnLst/>
            <a:rect l="l" t="t" r="r" b="b"/>
            <a:pathLst>
              <a:path w="12749155" h="6937022">
                <a:moveTo>
                  <a:pt x="0" y="0"/>
                </a:moveTo>
                <a:lnTo>
                  <a:pt x="12749156" y="0"/>
                </a:lnTo>
                <a:lnTo>
                  <a:pt x="12749156" y="6937022"/>
                </a:lnTo>
                <a:lnTo>
                  <a:pt x="0" y="6937022"/>
                </a:lnTo>
                <a:lnTo>
                  <a:pt x="0" y="0"/>
                </a:lnTo>
                <a:close/>
              </a:path>
            </a:pathLst>
          </a:custGeom>
          <a:blipFill>
            <a:blip r:embed="rId2"/>
            <a:stretch>
              <a:fillRect t="-7228" b="-433"/>
            </a:stretch>
          </a:blipFill>
        </p:spPr>
        <p:txBody>
          <a:bodyPr/>
          <a:lstStyle/>
          <a:p>
            <a:endParaRPr lang="en-US"/>
          </a:p>
        </p:txBody>
      </p:sp>
      <p:sp>
        <p:nvSpPr>
          <p:cNvPr id="7" name="TextBox 7"/>
          <p:cNvSpPr txBox="1"/>
          <p:nvPr/>
        </p:nvSpPr>
        <p:spPr>
          <a:xfrm>
            <a:off x="465081" y="9686925"/>
            <a:ext cx="3585080" cy="323215"/>
          </a:xfrm>
          <a:prstGeom prst="rect">
            <a:avLst/>
          </a:prstGeom>
        </p:spPr>
        <p:txBody>
          <a:bodyPr lIns="0" tIns="0" rIns="0" bIns="0" rtlCol="0" anchor="t">
            <a:spAutoFit/>
          </a:bodyPr>
          <a:lstStyle/>
          <a:p>
            <a:pPr algn="ctr">
              <a:lnSpc>
                <a:spcPts val="2659"/>
              </a:lnSpc>
              <a:spcBef>
                <a:spcPct val="0"/>
              </a:spcBef>
            </a:pPr>
            <a:r>
              <a:rPr lang="en-US" sz="1899">
                <a:solidFill>
                  <a:srgbClr val="01237D"/>
                </a:solidFill>
                <a:latin typeface="Open Sans Extra Bold"/>
                <a:ea typeface="Open Sans Extra Bold"/>
                <a:cs typeface="Open Sans Extra Bold"/>
                <a:sym typeface="Open Sans Extra Bold"/>
              </a:rPr>
              <a:t>Samsung Innovation campus</a:t>
            </a:r>
          </a:p>
        </p:txBody>
      </p:sp>
      <p:sp>
        <p:nvSpPr>
          <p:cNvPr id="8" name="TextBox 8"/>
          <p:cNvSpPr txBox="1"/>
          <p:nvPr/>
        </p:nvSpPr>
        <p:spPr>
          <a:xfrm>
            <a:off x="2480667" y="707918"/>
            <a:ext cx="13326666" cy="756110"/>
          </a:xfrm>
          <a:prstGeom prst="rect">
            <a:avLst/>
          </a:prstGeom>
        </p:spPr>
        <p:txBody>
          <a:bodyPr lIns="0" tIns="0" rIns="0" bIns="0" rtlCol="0" anchor="t">
            <a:spAutoFit/>
          </a:bodyPr>
          <a:lstStyle/>
          <a:p>
            <a:pPr algn="ctr">
              <a:lnSpc>
                <a:spcPts val="6094"/>
              </a:lnSpc>
              <a:spcBef>
                <a:spcPct val="0"/>
              </a:spcBef>
            </a:pPr>
            <a:r>
              <a:rPr lang="en-US" sz="4352" b="1">
                <a:solidFill>
                  <a:srgbClr val="01237D"/>
                </a:solidFill>
                <a:latin typeface="Arimo Bold"/>
                <a:ea typeface="Arimo Bold"/>
                <a:cs typeface="Arimo Bold"/>
                <a:sym typeface="Arimo Bold"/>
              </a:rPr>
              <a:t>Transaction Amount vs. City Population and Fraud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3193479" y="2824811"/>
            <a:ext cx="11901041" cy="4637377"/>
            <a:chOff x="0" y="0"/>
            <a:chExt cx="3134431" cy="1221367"/>
          </a:xfrm>
        </p:grpSpPr>
        <p:sp>
          <p:nvSpPr>
            <p:cNvPr id="6" name="Freeform 6"/>
            <p:cNvSpPr/>
            <p:nvPr/>
          </p:nvSpPr>
          <p:spPr>
            <a:xfrm>
              <a:off x="0" y="0"/>
              <a:ext cx="3134431" cy="1221367"/>
            </a:xfrm>
            <a:custGeom>
              <a:avLst/>
              <a:gdLst/>
              <a:ahLst/>
              <a:cxnLst/>
              <a:rect l="l" t="t" r="r" b="b"/>
              <a:pathLst>
                <a:path w="3134431" h="1221367">
                  <a:moveTo>
                    <a:pt x="0" y="0"/>
                  </a:moveTo>
                  <a:lnTo>
                    <a:pt x="3134431" y="0"/>
                  </a:lnTo>
                  <a:lnTo>
                    <a:pt x="3134431" y="1221367"/>
                  </a:lnTo>
                  <a:lnTo>
                    <a:pt x="0" y="1221367"/>
                  </a:lnTo>
                  <a:close/>
                </a:path>
              </a:pathLst>
            </a:custGeom>
            <a:solidFill>
              <a:srgbClr val="145DA0"/>
            </a:solidFill>
            <a:ln w="38100" cap="sq">
              <a:solidFill>
                <a:srgbClr val="FFFFFF"/>
              </a:solidFill>
              <a:prstDash val="solid"/>
              <a:miter/>
            </a:ln>
          </p:spPr>
          <p:txBody>
            <a:bodyPr/>
            <a:lstStyle/>
            <a:p>
              <a:endParaRPr lang="en-US"/>
            </a:p>
          </p:txBody>
        </p:sp>
        <p:sp>
          <p:nvSpPr>
            <p:cNvPr id="7" name="TextBox 7"/>
            <p:cNvSpPr txBox="1"/>
            <p:nvPr/>
          </p:nvSpPr>
          <p:spPr>
            <a:xfrm>
              <a:off x="0" y="-38100"/>
              <a:ext cx="3134431" cy="12594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332775" y="3521710"/>
            <a:ext cx="11622449" cy="3072131"/>
          </a:xfrm>
          <a:prstGeom prst="rect">
            <a:avLst/>
          </a:prstGeom>
        </p:spPr>
        <p:txBody>
          <a:bodyPr lIns="0" tIns="0" rIns="0" bIns="0" rtlCol="0" anchor="t">
            <a:spAutoFit/>
          </a:bodyPr>
          <a:lstStyle/>
          <a:p>
            <a:pPr algn="ctr">
              <a:lnSpc>
                <a:spcPts val="12319"/>
              </a:lnSpc>
            </a:pPr>
            <a:r>
              <a:rPr lang="en-US" sz="8799">
                <a:solidFill>
                  <a:srgbClr val="FFFFFF"/>
                </a:solidFill>
                <a:latin typeface="Open Sans Extra Bold"/>
                <a:ea typeface="Open Sans Extra Bold"/>
                <a:cs typeface="Open Sans Extra Bold"/>
                <a:sym typeface="Open Sans Extra Bold"/>
              </a:rPr>
              <a:t>DATA </a:t>
            </a:r>
          </a:p>
          <a:p>
            <a:pPr marL="0" lvl="0" indent="0" algn="ctr">
              <a:lnSpc>
                <a:spcPts val="12319"/>
              </a:lnSpc>
              <a:spcBef>
                <a:spcPct val="0"/>
              </a:spcBef>
            </a:pPr>
            <a:r>
              <a:rPr lang="en-US" sz="8799">
                <a:solidFill>
                  <a:srgbClr val="FFFFFF"/>
                </a:solidFill>
                <a:latin typeface="Open Sans Extra Bold"/>
                <a:ea typeface="Open Sans Extra Bold"/>
                <a:cs typeface="Open Sans Extra Bold"/>
                <a:sym typeface="Open Sans Extra Bold"/>
              </a:rPr>
              <a:t>PREPROCESSING</a:t>
            </a:r>
          </a:p>
        </p:txBody>
      </p:sp>
      <p:sp>
        <p:nvSpPr>
          <p:cNvPr id="9" name="Freeform 9"/>
          <p:cNvSpPr/>
          <p:nvPr/>
        </p:nvSpPr>
        <p:spPr>
          <a:xfrm>
            <a:off x="14623401" y="507217"/>
            <a:ext cx="3202289" cy="674081"/>
          </a:xfrm>
          <a:custGeom>
            <a:avLst/>
            <a:gdLst/>
            <a:ahLst/>
            <a:cxnLst/>
            <a:rect l="l" t="t" r="r" b="b"/>
            <a:pathLst>
              <a:path w="3202289" h="674081">
                <a:moveTo>
                  <a:pt x="0" y="0"/>
                </a:moveTo>
                <a:lnTo>
                  <a:pt x="3202289" y="0"/>
                </a:lnTo>
                <a:lnTo>
                  <a:pt x="3202289" y="674081"/>
                </a:lnTo>
                <a:lnTo>
                  <a:pt x="0" y="674081"/>
                </a:lnTo>
                <a:lnTo>
                  <a:pt x="0" y="0"/>
                </a:lnTo>
                <a:close/>
              </a:path>
            </a:pathLst>
          </a:custGeom>
          <a:blipFill>
            <a:blip r:embed="rId5"/>
            <a:stretch>
              <a:fillRect l="-198" t="-105521" b="-91980"/>
            </a:stretch>
          </a:blipFill>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7012036" y="-2801654"/>
            <a:ext cx="15890308" cy="15890308"/>
          </a:xfrm>
          <a:custGeom>
            <a:avLst/>
            <a:gdLst/>
            <a:ahLst/>
            <a:cxnLst/>
            <a:rect l="l" t="t" r="r" b="b"/>
            <a:pathLst>
              <a:path w="15890308" h="15890308">
                <a:moveTo>
                  <a:pt x="0" y="0"/>
                </a:moveTo>
                <a:lnTo>
                  <a:pt x="15890308" y="0"/>
                </a:lnTo>
                <a:lnTo>
                  <a:pt x="15890308" y="15890308"/>
                </a:lnTo>
                <a:lnTo>
                  <a:pt x="0" y="15890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007842" y="-1797460"/>
            <a:ext cx="13881919" cy="13881919"/>
          </a:xfrm>
          <a:custGeom>
            <a:avLst/>
            <a:gdLst/>
            <a:ahLst/>
            <a:cxnLst/>
            <a:rect l="l" t="t" r="r" b="b"/>
            <a:pathLst>
              <a:path w="13881919" h="13881919">
                <a:moveTo>
                  <a:pt x="0" y="0"/>
                </a:moveTo>
                <a:lnTo>
                  <a:pt x="13881919" y="0"/>
                </a:lnTo>
                <a:lnTo>
                  <a:pt x="13881919" y="13881919"/>
                </a:lnTo>
                <a:lnTo>
                  <a:pt x="0" y="138819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028700" y="3285137"/>
            <a:ext cx="6033363" cy="823976"/>
          </a:xfrm>
          <a:prstGeom prst="rect">
            <a:avLst/>
          </a:prstGeom>
        </p:spPr>
        <p:txBody>
          <a:bodyPr lIns="0" tIns="0" rIns="0" bIns="0" rtlCol="0" anchor="t">
            <a:spAutoFit/>
          </a:bodyPr>
          <a:lstStyle/>
          <a:p>
            <a:pPr algn="l">
              <a:lnSpc>
                <a:spcPts val="6553"/>
              </a:lnSpc>
            </a:pPr>
            <a:r>
              <a:rPr lang="en-US" sz="4680" b="1">
                <a:solidFill>
                  <a:srgbClr val="FDFDFD"/>
                </a:solidFill>
                <a:latin typeface="Arimo Bold"/>
                <a:ea typeface="Arimo Bold"/>
                <a:cs typeface="Arimo Bold"/>
                <a:sym typeface="Arimo Bold"/>
              </a:rPr>
              <a:t>Data Preprocessing</a:t>
            </a:r>
          </a:p>
        </p:txBody>
      </p:sp>
      <p:sp>
        <p:nvSpPr>
          <p:cNvPr id="5" name="TextBox 5"/>
          <p:cNvSpPr txBox="1"/>
          <p:nvPr/>
        </p:nvSpPr>
        <p:spPr>
          <a:xfrm>
            <a:off x="295596" y="4567658"/>
            <a:ext cx="7340136" cy="1962658"/>
          </a:xfrm>
          <a:prstGeom prst="rect">
            <a:avLst/>
          </a:prstGeom>
        </p:spPr>
        <p:txBody>
          <a:bodyPr lIns="0" tIns="0" rIns="0" bIns="0" rtlCol="0" anchor="t">
            <a:spAutoFit/>
          </a:bodyPr>
          <a:lstStyle/>
          <a:p>
            <a:pPr algn="ctr">
              <a:lnSpc>
                <a:spcPts val="3122"/>
              </a:lnSpc>
            </a:pPr>
            <a:r>
              <a:rPr lang="en-US" sz="2230" spc="-44">
                <a:solidFill>
                  <a:srgbClr val="FDFDFD"/>
                </a:solidFill>
                <a:latin typeface="Poppins"/>
                <a:ea typeface="Poppins"/>
                <a:cs typeface="Poppins"/>
                <a:sym typeface="Poppins"/>
              </a:rPr>
              <a:t>These steps focus on preparing data for machine learning by cleaning and transforming it to ensure optimal model performance. The goal is to address irrelevant columns, class imbalance, and varying feature scales before training the model.</a:t>
            </a:r>
          </a:p>
        </p:txBody>
      </p:sp>
      <p:sp>
        <p:nvSpPr>
          <p:cNvPr id="6" name="Freeform 6"/>
          <p:cNvSpPr/>
          <p:nvPr/>
        </p:nvSpPr>
        <p:spPr>
          <a:xfrm>
            <a:off x="8300704" y="869360"/>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9775461" y="1035749"/>
            <a:ext cx="7445045" cy="1117385"/>
          </a:xfrm>
          <a:prstGeom prst="rect">
            <a:avLst/>
          </a:prstGeom>
        </p:spPr>
        <p:txBody>
          <a:bodyPr lIns="0" tIns="0" rIns="0" bIns="0" rtlCol="0" anchor="t">
            <a:spAutoFit/>
          </a:bodyPr>
          <a:lstStyle/>
          <a:p>
            <a:pPr algn="l">
              <a:lnSpc>
                <a:spcPts val="4377"/>
              </a:lnSpc>
            </a:pPr>
            <a:r>
              <a:rPr lang="en-US" sz="3126" spc="-59">
                <a:solidFill>
                  <a:srgbClr val="145DA0"/>
                </a:solidFill>
                <a:latin typeface="Poppins"/>
                <a:ea typeface="Poppins"/>
                <a:cs typeface="Poppins"/>
                <a:sym typeface="Poppins"/>
              </a:rPr>
              <a:t>Split train and test data</a:t>
            </a:r>
          </a:p>
          <a:p>
            <a:pPr algn="l">
              <a:lnSpc>
                <a:spcPts val="4377"/>
              </a:lnSpc>
            </a:pPr>
            <a:endParaRPr lang="en-US" sz="3126" spc="-59">
              <a:solidFill>
                <a:srgbClr val="145DA0"/>
              </a:solidFill>
              <a:latin typeface="Poppins"/>
              <a:ea typeface="Poppins"/>
              <a:cs typeface="Poppins"/>
              <a:sym typeface="Poppins"/>
            </a:endParaRPr>
          </a:p>
        </p:txBody>
      </p:sp>
      <p:sp>
        <p:nvSpPr>
          <p:cNvPr id="8" name="TextBox 8"/>
          <p:cNvSpPr txBox="1"/>
          <p:nvPr/>
        </p:nvSpPr>
        <p:spPr>
          <a:xfrm>
            <a:off x="8481889" y="1075897"/>
            <a:ext cx="1134140" cy="906407"/>
          </a:xfrm>
          <a:prstGeom prst="rect">
            <a:avLst/>
          </a:prstGeom>
        </p:spPr>
        <p:txBody>
          <a:bodyPr lIns="0" tIns="0" rIns="0" bIns="0" rtlCol="0" anchor="t">
            <a:spAutoFit/>
          </a:bodyPr>
          <a:lstStyle/>
          <a:p>
            <a:pPr algn="ctr">
              <a:lnSpc>
                <a:spcPts val="6697"/>
              </a:lnSpc>
            </a:pPr>
            <a:r>
              <a:rPr lang="en-US" sz="4784" b="1">
                <a:solidFill>
                  <a:srgbClr val="FDFDFD"/>
                </a:solidFill>
                <a:latin typeface="Arimo Bold"/>
                <a:ea typeface="Arimo Bold"/>
                <a:cs typeface="Arimo Bold"/>
                <a:sym typeface="Arimo Bold"/>
              </a:rPr>
              <a:t>01</a:t>
            </a:r>
          </a:p>
        </p:txBody>
      </p:sp>
      <p:sp>
        <p:nvSpPr>
          <p:cNvPr id="9" name="Freeform 9"/>
          <p:cNvSpPr/>
          <p:nvPr/>
        </p:nvSpPr>
        <p:spPr>
          <a:xfrm>
            <a:off x="8918275" y="2438143"/>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10599706" y="2633268"/>
            <a:ext cx="6822212" cy="1053775"/>
          </a:xfrm>
          <a:prstGeom prst="rect">
            <a:avLst/>
          </a:prstGeom>
        </p:spPr>
        <p:txBody>
          <a:bodyPr lIns="0" tIns="0" rIns="0" bIns="0" rtlCol="0" anchor="t">
            <a:spAutoFit/>
          </a:bodyPr>
          <a:lstStyle/>
          <a:p>
            <a:pPr algn="l">
              <a:lnSpc>
                <a:spcPts val="4196"/>
              </a:lnSpc>
            </a:pPr>
            <a:r>
              <a:rPr lang="en-US" sz="2997" spc="-58">
                <a:solidFill>
                  <a:srgbClr val="145DA0"/>
                </a:solidFill>
                <a:latin typeface="Poppins"/>
                <a:ea typeface="Poppins"/>
                <a:cs typeface="Poppins"/>
                <a:sym typeface="Poppins"/>
              </a:rPr>
              <a:t>Drop unusable/unnecessary columns</a:t>
            </a:r>
          </a:p>
        </p:txBody>
      </p:sp>
      <p:sp>
        <p:nvSpPr>
          <p:cNvPr id="11" name="TextBox 11"/>
          <p:cNvSpPr txBox="1"/>
          <p:nvPr/>
        </p:nvSpPr>
        <p:spPr>
          <a:xfrm>
            <a:off x="9012832" y="2692665"/>
            <a:ext cx="1134140" cy="906407"/>
          </a:xfrm>
          <a:prstGeom prst="rect">
            <a:avLst/>
          </a:prstGeom>
        </p:spPr>
        <p:txBody>
          <a:bodyPr lIns="0" tIns="0" rIns="0" bIns="0" rtlCol="0" anchor="t">
            <a:spAutoFit/>
          </a:bodyPr>
          <a:lstStyle/>
          <a:p>
            <a:pPr algn="ctr">
              <a:lnSpc>
                <a:spcPts val="6697"/>
              </a:lnSpc>
            </a:pPr>
            <a:r>
              <a:rPr lang="en-US" sz="4784" b="1">
                <a:solidFill>
                  <a:srgbClr val="FDFDFD"/>
                </a:solidFill>
                <a:latin typeface="Arimo Bold"/>
                <a:ea typeface="Arimo Bold"/>
                <a:cs typeface="Arimo Bold"/>
                <a:sym typeface="Arimo Bold"/>
              </a:rPr>
              <a:t>02</a:t>
            </a:r>
          </a:p>
        </p:txBody>
      </p:sp>
      <p:sp>
        <p:nvSpPr>
          <p:cNvPr id="12" name="Freeform 12"/>
          <p:cNvSpPr/>
          <p:nvPr/>
        </p:nvSpPr>
        <p:spPr>
          <a:xfrm>
            <a:off x="9012832" y="4109113"/>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TextBox 13"/>
          <p:cNvSpPr txBox="1"/>
          <p:nvPr/>
        </p:nvSpPr>
        <p:spPr>
          <a:xfrm>
            <a:off x="10594923" y="4548608"/>
            <a:ext cx="7578563" cy="566833"/>
          </a:xfrm>
          <a:prstGeom prst="rect">
            <a:avLst/>
          </a:prstGeom>
        </p:spPr>
        <p:txBody>
          <a:bodyPr lIns="0" tIns="0" rIns="0" bIns="0" rtlCol="0" anchor="t">
            <a:spAutoFit/>
          </a:bodyPr>
          <a:lstStyle/>
          <a:p>
            <a:pPr algn="l">
              <a:lnSpc>
                <a:spcPts val="4455"/>
              </a:lnSpc>
            </a:pPr>
            <a:r>
              <a:rPr lang="en-US" sz="3181" spc="-62">
                <a:solidFill>
                  <a:srgbClr val="145DA0"/>
                </a:solidFill>
                <a:latin typeface="Poppins"/>
                <a:ea typeface="Poppins"/>
                <a:cs typeface="Poppins"/>
                <a:sym typeface="Poppins"/>
              </a:rPr>
              <a:t>Handle data imbalance</a:t>
            </a:r>
          </a:p>
        </p:txBody>
      </p:sp>
      <p:sp>
        <p:nvSpPr>
          <p:cNvPr id="14" name="TextBox 14"/>
          <p:cNvSpPr txBox="1"/>
          <p:nvPr/>
        </p:nvSpPr>
        <p:spPr>
          <a:xfrm>
            <a:off x="9208391" y="4349658"/>
            <a:ext cx="1134140" cy="906407"/>
          </a:xfrm>
          <a:prstGeom prst="rect">
            <a:avLst/>
          </a:prstGeom>
        </p:spPr>
        <p:txBody>
          <a:bodyPr lIns="0" tIns="0" rIns="0" bIns="0" rtlCol="0" anchor="t">
            <a:spAutoFit/>
          </a:bodyPr>
          <a:lstStyle/>
          <a:p>
            <a:pPr algn="ctr">
              <a:lnSpc>
                <a:spcPts val="6697"/>
              </a:lnSpc>
            </a:pPr>
            <a:r>
              <a:rPr lang="en-US" sz="4784" b="1">
                <a:solidFill>
                  <a:srgbClr val="FDFDFD"/>
                </a:solidFill>
                <a:latin typeface="Arimo Bold"/>
                <a:ea typeface="Arimo Bold"/>
                <a:cs typeface="Arimo Bold"/>
                <a:sym typeface="Arimo Bold"/>
              </a:rPr>
              <a:t>03</a:t>
            </a:r>
          </a:p>
        </p:txBody>
      </p:sp>
      <p:sp>
        <p:nvSpPr>
          <p:cNvPr id="15" name="Freeform 15"/>
          <p:cNvSpPr/>
          <p:nvPr/>
        </p:nvSpPr>
        <p:spPr>
          <a:xfrm>
            <a:off x="8496263" y="7452925"/>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TextBox 16"/>
          <p:cNvSpPr txBox="1"/>
          <p:nvPr/>
        </p:nvSpPr>
        <p:spPr>
          <a:xfrm>
            <a:off x="10086808" y="7838749"/>
            <a:ext cx="7587746" cy="566883"/>
          </a:xfrm>
          <a:prstGeom prst="rect">
            <a:avLst/>
          </a:prstGeom>
        </p:spPr>
        <p:txBody>
          <a:bodyPr lIns="0" tIns="0" rIns="0" bIns="0" rtlCol="0" anchor="t">
            <a:spAutoFit/>
          </a:bodyPr>
          <a:lstStyle/>
          <a:p>
            <a:pPr algn="l">
              <a:lnSpc>
                <a:spcPts val="4452"/>
              </a:lnSpc>
            </a:pPr>
            <a:r>
              <a:rPr lang="en-US" sz="3179" spc="-62">
                <a:solidFill>
                  <a:srgbClr val="145DA0"/>
                </a:solidFill>
                <a:latin typeface="Poppins"/>
                <a:ea typeface="Poppins"/>
                <a:cs typeface="Poppins"/>
                <a:sym typeface="Poppins"/>
              </a:rPr>
              <a:t>Standardize scaling</a:t>
            </a:r>
          </a:p>
        </p:txBody>
      </p:sp>
      <p:sp>
        <p:nvSpPr>
          <p:cNvPr id="17" name="TextBox 17"/>
          <p:cNvSpPr txBox="1"/>
          <p:nvPr/>
        </p:nvSpPr>
        <p:spPr>
          <a:xfrm>
            <a:off x="8641321" y="7678293"/>
            <a:ext cx="1134140" cy="831063"/>
          </a:xfrm>
          <a:prstGeom prst="rect">
            <a:avLst/>
          </a:prstGeom>
        </p:spPr>
        <p:txBody>
          <a:bodyPr lIns="0" tIns="0" rIns="0" bIns="0" rtlCol="0" anchor="t">
            <a:spAutoFit/>
          </a:bodyPr>
          <a:lstStyle/>
          <a:p>
            <a:pPr algn="ctr">
              <a:lnSpc>
                <a:spcPts val="6697"/>
              </a:lnSpc>
            </a:pPr>
            <a:r>
              <a:rPr lang="en-US" sz="4784" b="1">
                <a:solidFill>
                  <a:srgbClr val="FDFDFD"/>
                </a:solidFill>
                <a:latin typeface="Arimo Bold"/>
                <a:ea typeface="Arimo Bold"/>
                <a:cs typeface="Arimo Bold"/>
                <a:sym typeface="Arimo Bold"/>
              </a:rPr>
              <a:t>05</a:t>
            </a:r>
          </a:p>
        </p:txBody>
      </p:sp>
      <p:sp>
        <p:nvSpPr>
          <p:cNvPr id="18" name="Freeform 18"/>
          <p:cNvSpPr/>
          <p:nvPr/>
        </p:nvSpPr>
        <p:spPr>
          <a:xfrm>
            <a:off x="7544352" y="1634772"/>
            <a:ext cx="391120" cy="391120"/>
          </a:xfrm>
          <a:custGeom>
            <a:avLst/>
            <a:gdLst/>
            <a:ahLst/>
            <a:cxnLst/>
            <a:rect l="l" t="t" r="r" b="b"/>
            <a:pathLst>
              <a:path w="391120" h="391120">
                <a:moveTo>
                  <a:pt x="0" y="0"/>
                </a:moveTo>
                <a:lnTo>
                  <a:pt x="391120" y="0"/>
                </a:lnTo>
                <a:lnTo>
                  <a:pt x="391120" y="391120"/>
                </a:lnTo>
                <a:lnTo>
                  <a:pt x="0" y="391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a:off x="8131031" y="3150271"/>
            <a:ext cx="391120" cy="391120"/>
          </a:xfrm>
          <a:custGeom>
            <a:avLst/>
            <a:gdLst/>
            <a:ahLst/>
            <a:cxnLst/>
            <a:rect l="l" t="t" r="r" b="b"/>
            <a:pathLst>
              <a:path w="391120" h="391120">
                <a:moveTo>
                  <a:pt x="0" y="0"/>
                </a:moveTo>
                <a:lnTo>
                  <a:pt x="391120" y="0"/>
                </a:lnTo>
                <a:lnTo>
                  <a:pt x="391120" y="391120"/>
                </a:lnTo>
                <a:lnTo>
                  <a:pt x="0" y="391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0" name="Freeform 20"/>
          <p:cNvSpPr/>
          <p:nvPr/>
        </p:nvSpPr>
        <p:spPr>
          <a:xfrm>
            <a:off x="7739912" y="7621767"/>
            <a:ext cx="391120" cy="391120"/>
          </a:xfrm>
          <a:custGeom>
            <a:avLst/>
            <a:gdLst/>
            <a:ahLst/>
            <a:cxnLst/>
            <a:rect l="l" t="t" r="r" b="b"/>
            <a:pathLst>
              <a:path w="391120" h="391120">
                <a:moveTo>
                  <a:pt x="0" y="0"/>
                </a:moveTo>
                <a:lnTo>
                  <a:pt x="391119" y="0"/>
                </a:lnTo>
                <a:lnTo>
                  <a:pt x="391119" y="391120"/>
                </a:lnTo>
                <a:lnTo>
                  <a:pt x="0" y="391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Freeform 21"/>
          <p:cNvSpPr/>
          <p:nvPr/>
        </p:nvSpPr>
        <p:spPr>
          <a:xfrm>
            <a:off x="8226981" y="4752380"/>
            <a:ext cx="391120" cy="391120"/>
          </a:xfrm>
          <a:custGeom>
            <a:avLst/>
            <a:gdLst/>
            <a:ahLst/>
            <a:cxnLst/>
            <a:rect l="l" t="t" r="r" b="b"/>
            <a:pathLst>
              <a:path w="391120" h="391120">
                <a:moveTo>
                  <a:pt x="0" y="0"/>
                </a:moveTo>
                <a:lnTo>
                  <a:pt x="391120" y="0"/>
                </a:lnTo>
                <a:lnTo>
                  <a:pt x="391120" y="391120"/>
                </a:lnTo>
                <a:lnTo>
                  <a:pt x="0" y="391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22" name="Group 22"/>
          <p:cNvGrpSpPr/>
          <p:nvPr/>
        </p:nvGrpSpPr>
        <p:grpSpPr>
          <a:xfrm>
            <a:off x="7828738" y="9328634"/>
            <a:ext cx="10435762" cy="38100"/>
            <a:chOff x="0" y="0"/>
            <a:chExt cx="13914349" cy="50800"/>
          </a:xfrm>
        </p:grpSpPr>
        <p:sp>
          <p:nvSpPr>
            <p:cNvPr id="23" name="Freeform 23"/>
            <p:cNvSpPr/>
            <p:nvPr/>
          </p:nvSpPr>
          <p:spPr>
            <a:xfrm>
              <a:off x="25400" y="0"/>
              <a:ext cx="13863574" cy="50800"/>
            </a:xfrm>
            <a:custGeom>
              <a:avLst/>
              <a:gdLst/>
              <a:ahLst/>
              <a:cxnLst/>
              <a:rect l="l" t="t" r="r" b="b"/>
              <a:pathLst>
                <a:path w="13863574" h="50800">
                  <a:moveTo>
                    <a:pt x="0" y="0"/>
                  </a:moveTo>
                  <a:lnTo>
                    <a:pt x="13863574" y="0"/>
                  </a:lnTo>
                  <a:lnTo>
                    <a:pt x="13863574" y="50800"/>
                  </a:lnTo>
                  <a:lnTo>
                    <a:pt x="0" y="50800"/>
                  </a:lnTo>
                  <a:close/>
                </a:path>
              </a:pathLst>
            </a:custGeom>
            <a:solidFill>
              <a:srgbClr val="01237D"/>
            </a:solidFill>
          </p:spPr>
          <p:txBody>
            <a:bodyPr/>
            <a:lstStyle/>
            <a:p>
              <a:endParaRPr lang="en-US"/>
            </a:p>
          </p:txBody>
        </p:sp>
      </p:grpSp>
      <p:sp>
        <p:nvSpPr>
          <p:cNvPr id="24" name="TextBox 24"/>
          <p:cNvSpPr txBox="1"/>
          <p:nvPr/>
        </p:nvSpPr>
        <p:spPr>
          <a:xfrm>
            <a:off x="14384204" y="9551554"/>
            <a:ext cx="3585080" cy="370840"/>
          </a:xfrm>
          <a:prstGeom prst="rect">
            <a:avLst/>
          </a:prstGeom>
        </p:spPr>
        <p:txBody>
          <a:bodyPr lIns="0" tIns="0" rIns="0" bIns="0" rtlCol="0" anchor="t">
            <a:spAutoFit/>
          </a:bodyPr>
          <a:lstStyle/>
          <a:p>
            <a:pPr algn="ctr">
              <a:lnSpc>
                <a:spcPts val="2659"/>
              </a:lnSpc>
            </a:pPr>
            <a:r>
              <a:rPr lang="en-US" sz="1899" b="1">
                <a:solidFill>
                  <a:srgbClr val="01237D"/>
                </a:solidFill>
                <a:latin typeface="Arimo Bold"/>
                <a:ea typeface="Arimo Bold"/>
                <a:cs typeface="Arimo Bold"/>
                <a:sym typeface="Arimo Bold"/>
              </a:rPr>
              <a:t>Samsung Innovation campus</a:t>
            </a:r>
          </a:p>
        </p:txBody>
      </p:sp>
      <p:sp>
        <p:nvSpPr>
          <p:cNvPr id="25" name="Freeform 25"/>
          <p:cNvSpPr/>
          <p:nvPr/>
        </p:nvSpPr>
        <p:spPr>
          <a:xfrm>
            <a:off x="8131031" y="6239453"/>
            <a:ext cx="391120" cy="391120"/>
          </a:xfrm>
          <a:custGeom>
            <a:avLst/>
            <a:gdLst/>
            <a:ahLst/>
            <a:cxnLst/>
            <a:rect l="l" t="t" r="r" b="b"/>
            <a:pathLst>
              <a:path w="391120" h="391120">
                <a:moveTo>
                  <a:pt x="0" y="0"/>
                </a:moveTo>
                <a:lnTo>
                  <a:pt x="391120" y="0"/>
                </a:lnTo>
                <a:lnTo>
                  <a:pt x="391120"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6" name="Freeform 26"/>
          <p:cNvSpPr/>
          <p:nvPr/>
        </p:nvSpPr>
        <p:spPr>
          <a:xfrm>
            <a:off x="8903901" y="5808864"/>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7" name="TextBox 27"/>
          <p:cNvSpPr txBox="1"/>
          <p:nvPr/>
        </p:nvSpPr>
        <p:spPr>
          <a:xfrm>
            <a:off x="9072995" y="6101126"/>
            <a:ext cx="1013813" cy="744482"/>
          </a:xfrm>
          <a:prstGeom prst="rect">
            <a:avLst/>
          </a:prstGeom>
        </p:spPr>
        <p:txBody>
          <a:bodyPr lIns="0" tIns="0" rIns="0" bIns="0" rtlCol="0" anchor="t">
            <a:spAutoFit/>
          </a:bodyPr>
          <a:lstStyle/>
          <a:p>
            <a:pPr algn="ctr">
              <a:lnSpc>
                <a:spcPts val="5986"/>
              </a:lnSpc>
            </a:pPr>
            <a:r>
              <a:rPr lang="en-US" sz="4276" b="1">
                <a:solidFill>
                  <a:srgbClr val="FDFDFD"/>
                </a:solidFill>
                <a:latin typeface="Arimo Bold"/>
                <a:ea typeface="Arimo Bold"/>
                <a:cs typeface="Arimo Bold"/>
                <a:sym typeface="Arimo Bold"/>
              </a:rPr>
              <a:t>04</a:t>
            </a:r>
          </a:p>
        </p:txBody>
      </p:sp>
      <p:sp>
        <p:nvSpPr>
          <p:cNvPr id="28" name="TextBox 28"/>
          <p:cNvSpPr txBox="1"/>
          <p:nvPr/>
        </p:nvSpPr>
        <p:spPr>
          <a:xfrm>
            <a:off x="10487479" y="6153728"/>
            <a:ext cx="7187075" cy="566958"/>
          </a:xfrm>
          <a:prstGeom prst="rect">
            <a:avLst/>
          </a:prstGeom>
        </p:spPr>
        <p:txBody>
          <a:bodyPr lIns="0" tIns="0" rIns="0" bIns="0" rtlCol="0" anchor="t">
            <a:spAutoFit/>
          </a:bodyPr>
          <a:lstStyle/>
          <a:p>
            <a:pPr algn="l">
              <a:lnSpc>
                <a:spcPts val="4448"/>
              </a:lnSpc>
            </a:pPr>
            <a:r>
              <a:rPr lang="en-US" sz="3177" spc="-62">
                <a:solidFill>
                  <a:srgbClr val="145DA0"/>
                </a:solidFill>
                <a:latin typeface="Poppins"/>
                <a:ea typeface="Poppins"/>
                <a:cs typeface="Poppins"/>
                <a:sym typeface="Poppins"/>
              </a:rPr>
              <a:t>One-hot encoding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2043599" y="0"/>
            <a:ext cx="14434010" cy="10287000"/>
          </a:xfrm>
          <a:custGeom>
            <a:avLst/>
            <a:gdLst/>
            <a:ahLst/>
            <a:cxnLst/>
            <a:rect l="l" t="t" r="r" b="b"/>
            <a:pathLst>
              <a:path w="14434010" h="10287000">
                <a:moveTo>
                  <a:pt x="0" y="0"/>
                </a:moveTo>
                <a:lnTo>
                  <a:pt x="14434010" y="0"/>
                </a:lnTo>
                <a:lnTo>
                  <a:pt x="14434010" y="10287000"/>
                </a:lnTo>
                <a:lnTo>
                  <a:pt x="0" y="10287000"/>
                </a:lnTo>
                <a:lnTo>
                  <a:pt x="0" y="0"/>
                </a:lnTo>
                <a:close/>
              </a:path>
            </a:pathLst>
          </a:custGeom>
          <a:blipFill>
            <a:blip r:embed="rId2"/>
            <a:stretch>
              <a:fillRect t="-4498" b="-736"/>
            </a:stretch>
          </a:blipFill>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3193479" y="2824811"/>
            <a:ext cx="11901041" cy="4637377"/>
            <a:chOff x="0" y="0"/>
            <a:chExt cx="3134431" cy="1221367"/>
          </a:xfrm>
        </p:grpSpPr>
        <p:sp>
          <p:nvSpPr>
            <p:cNvPr id="6" name="Freeform 6"/>
            <p:cNvSpPr/>
            <p:nvPr/>
          </p:nvSpPr>
          <p:spPr>
            <a:xfrm>
              <a:off x="0" y="0"/>
              <a:ext cx="3134431" cy="1221367"/>
            </a:xfrm>
            <a:custGeom>
              <a:avLst/>
              <a:gdLst/>
              <a:ahLst/>
              <a:cxnLst/>
              <a:rect l="l" t="t" r="r" b="b"/>
              <a:pathLst>
                <a:path w="3134431" h="1221367">
                  <a:moveTo>
                    <a:pt x="0" y="0"/>
                  </a:moveTo>
                  <a:lnTo>
                    <a:pt x="3134431" y="0"/>
                  </a:lnTo>
                  <a:lnTo>
                    <a:pt x="3134431" y="1221367"/>
                  </a:lnTo>
                  <a:lnTo>
                    <a:pt x="0" y="1221367"/>
                  </a:lnTo>
                  <a:close/>
                </a:path>
              </a:pathLst>
            </a:custGeom>
            <a:solidFill>
              <a:srgbClr val="145DA0"/>
            </a:solidFill>
            <a:ln w="38100" cap="sq">
              <a:solidFill>
                <a:srgbClr val="FFFFFF"/>
              </a:solidFill>
              <a:prstDash val="solid"/>
              <a:miter/>
            </a:ln>
          </p:spPr>
          <p:txBody>
            <a:bodyPr/>
            <a:lstStyle/>
            <a:p>
              <a:endParaRPr lang="en-US"/>
            </a:p>
          </p:txBody>
        </p:sp>
        <p:sp>
          <p:nvSpPr>
            <p:cNvPr id="7" name="TextBox 7"/>
            <p:cNvSpPr txBox="1"/>
            <p:nvPr/>
          </p:nvSpPr>
          <p:spPr>
            <a:xfrm>
              <a:off x="0" y="-38100"/>
              <a:ext cx="3134431" cy="12594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332775" y="3521710"/>
            <a:ext cx="11622449" cy="3072131"/>
          </a:xfrm>
          <a:prstGeom prst="rect">
            <a:avLst/>
          </a:prstGeom>
        </p:spPr>
        <p:txBody>
          <a:bodyPr lIns="0" tIns="0" rIns="0" bIns="0" rtlCol="0" anchor="t">
            <a:spAutoFit/>
          </a:bodyPr>
          <a:lstStyle/>
          <a:p>
            <a:pPr marL="0" lvl="0" indent="0" algn="ctr">
              <a:lnSpc>
                <a:spcPts val="12319"/>
              </a:lnSpc>
              <a:spcBef>
                <a:spcPct val="0"/>
              </a:spcBef>
            </a:pPr>
            <a:r>
              <a:rPr lang="en-US" sz="8799">
                <a:solidFill>
                  <a:srgbClr val="FFFFFF"/>
                </a:solidFill>
                <a:latin typeface="Open Sans Extra Bold"/>
                <a:ea typeface="Open Sans Extra Bold"/>
                <a:cs typeface="Open Sans Extra Bold"/>
                <a:sym typeface="Open Sans Extra Bold"/>
              </a:rPr>
              <a:t>FEATURE ENGINEERING</a:t>
            </a:r>
          </a:p>
        </p:txBody>
      </p:sp>
      <p:sp>
        <p:nvSpPr>
          <p:cNvPr id="9" name="Freeform 9"/>
          <p:cNvSpPr/>
          <p:nvPr/>
        </p:nvSpPr>
        <p:spPr>
          <a:xfrm>
            <a:off x="14623401" y="507217"/>
            <a:ext cx="3202289" cy="674081"/>
          </a:xfrm>
          <a:custGeom>
            <a:avLst/>
            <a:gdLst/>
            <a:ahLst/>
            <a:cxnLst/>
            <a:rect l="l" t="t" r="r" b="b"/>
            <a:pathLst>
              <a:path w="3202289" h="674081">
                <a:moveTo>
                  <a:pt x="0" y="0"/>
                </a:moveTo>
                <a:lnTo>
                  <a:pt x="3202289" y="0"/>
                </a:lnTo>
                <a:lnTo>
                  <a:pt x="3202289" y="674081"/>
                </a:lnTo>
                <a:lnTo>
                  <a:pt x="0" y="674081"/>
                </a:lnTo>
                <a:lnTo>
                  <a:pt x="0" y="0"/>
                </a:lnTo>
                <a:close/>
              </a:path>
            </a:pathLst>
          </a:custGeom>
          <a:blipFill>
            <a:blip r:embed="rId5"/>
            <a:stretch>
              <a:fillRect l="-198" t="-105521" b="-91980"/>
            </a:stretch>
          </a:blipFill>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028700" y="3744965"/>
            <a:ext cx="16236098" cy="5053224"/>
          </a:xfrm>
          <a:custGeom>
            <a:avLst/>
            <a:gdLst/>
            <a:ahLst/>
            <a:cxnLst/>
            <a:rect l="l" t="t" r="r" b="b"/>
            <a:pathLst>
              <a:path w="16236098" h="5053224">
                <a:moveTo>
                  <a:pt x="0" y="0"/>
                </a:moveTo>
                <a:lnTo>
                  <a:pt x="16236098" y="0"/>
                </a:lnTo>
                <a:lnTo>
                  <a:pt x="16236098" y="5053224"/>
                </a:lnTo>
                <a:lnTo>
                  <a:pt x="0" y="5053224"/>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3758973" y="3744965"/>
            <a:ext cx="1144611" cy="5053224"/>
            <a:chOff x="0" y="0"/>
            <a:chExt cx="301461" cy="1330890"/>
          </a:xfrm>
        </p:grpSpPr>
        <p:sp>
          <p:nvSpPr>
            <p:cNvPr id="4" name="Freeform 4"/>
            <p:cNvSpPr/>
            <p:nvPr/>
          </p:nvSpPr>
          <p:spPr>
            <a:xfrm>
              <a:off x="0" y="0"/>
              <a:ext cx="301461" cy="1330890"/>
            </a:xfrm>
            <a:custGeom>
              <a:avLst/>
              <a:gdLst/>
              <a:ahLst/>
              <a:cxnLst/>
              <a:rect l="l" t="t" r="r" b="b"/>
              <a:pathLst>
                <a:path w="301461" h="1330890">
                  <a:moveTo>
                    <a:pt x="0" y="0"/>
                  </a:moveTo>
                  <a:lnTo>
                    <a:pt x="301461" y="0"/>
                  </a:lnTo>
                  <a:lnTo>
                    <a:pt x="301461" y="1330890"/>
                  </a:lnTo>
                  <a:lnTo>
                    <a:pt x="0" y="1330890"/>
                  </a:lnTo>
                  <a:close/>
                </a:path>
              </a:pathLst>
            </a:custGeom>
            <a:solidFill>
              <a:srgbClr val="000000">
                <a:alpha val="0"/>
              </a:srgbClr>
            </a:solidFill>
            <a:ln w="57150" cap="sq">
              <a:solidFill>
                <a:srgbClr val="FE0000"/>
              </a:solidFill>
              <a:prstDash val="solid"/>
              <a:miter/>
            </a:ln>
          </p:spPr>
          <p:txBody>
            <a:bodyPr/>
            <a:lstStyle/>
            <a:p>
              <a:endParaRPr lang="en-US"/>
            </a:p>
          </p:txBody>
        </p:sp>
        <p:sp>
          <p:nvSpPr>
            <p:cNvPr id="5" name="TextBox 5"/>
            <p:cNvSpPr txBox="1"/>
            <p:nvPr/>
          </p:nvSpPr>
          <p:spPr>
            <a:xfrm>
              <a:off x="0" y="-57150"/>
              <a:ext cx="301461" cy="1388040"/>
            </a:xfrm>
            <a:prstGeom prst="rect">
              <a:avLst/>
            </a:prstGeom>
          </p:spPr>
          <p:txBody>
            <a:bodyPr lIns="50800" tIns="50800" rIns="50800" bIns="50800" rtlCol="0" anchor="ctr"/>
            <a:lstStyle/>
            <a:p>
              <a:pPr algn="ctr">
                <a:lnSpc>
                  <a:spcPts val="3480"/>
                </a:lnSpc>
              </a:pPr>
              <a:endParaRPr/>
            </a:p>
          </p:txBody>
        </p:sp>
      </p:grpSp>
      <p:sp>
        <p:nvSpPr>
          <p:cNvPr id="6" name="TextBox 6"/>
          <p:cNvSpPr txBox="1"/>
          <p:nvPr/>
        </p:nvSpPr>
        <p:spPr>
          <a:xfrm>
            <a:off x="6266271" y="238125"/>
            <a:ext cx="5755458" cy="790575"/>
          </a:xfrm>
          <a:prstGeom prst="rect">
            <a:avLst/>
          </a:prstGeom>
        </p:spPr>
        <p:txBody>
          <a:bodyPr lIns="0" tIns="0" rIns="0" bIns="0" rtlCol="0" anchor="t">
            <a:spAutoFit/>
          </a:bodyPr>
          <a:lstStyle/>
          <a:p>
            <a:pPr algn="l">
              <a:lnSpc>
                <a:spcPts val="6299"/>
              </a:lnSpc>
            </a:pPr>
            <a:r>
              <a:rPr lang="en-US" sz="4500" b="1">
                <a:solidFill>
                  <a:srgbClr val="051D40"/>
                </a:solidFill>
                <a:latin typeface="Arimo Bold"/>
                <a:ea typeface="Arimo Bold"/>
                <a:cs typeface="Arimo Bold"/>
                <a:sym typeface="Arimo Bold"/>
              </a:rPr>
              <a:t>Feature Engineering</a:t>
            </a:r>
          </a:p>
        </p:txBody>
      </p:sp>
      <p:sp>
        <p:nvSpPr>
          <p:cNvPr id="7" name="TextBox 7"/>
          <p:cNvSpPr txBox="1"/>
          <p:nvPr/>
        </p:nvSpPr>
        <p:spPr>
          <a:xfrm>
            <a:off x="1028700" y="1911145"/>
            <a:ext cx="12132183" cy="1244600"/>
          </a:xfrm>
          <a:prstGeom prst="rect">
            <a:avLst/>
          </a:prstGeom>
        </p:spPr>
        <p:txBody>
          <a:bodyPr lIns="0" tIns="0" rIns="0" bIns="0" rtlCol="0" anchor="t">
            <a:spAutoFit/>
          </a:bodyPr>
          <a:lstStyle/>
          <a:p>
            <a:pPr marL="755651" lvl="1" indent="-377825" algn="l">
              <a:lnSpc>
                <a:spcPts val="4900"/>
              </a:lnSpc>
              <a:buFont typeface="Arial"/>
              <a:buChar char="•"/>
            </a:pPr>
            <a:r>
              <a:rPr lang="en-US" sz="3500" b="1">
                <a:solidFill>
                  <a:srgbClr val="051D40"/>
                </a:solidFill>
                <a:latin typeface="Arimo Bold"/>
                <a:ea typeface="Arimo Bold"/>
                <a:cs typeface="Arimo Bold"/>
                <a:sym typeface="Arimo Bold"/>
              </a:rPr>
              <a:t>The "Age" column was constructed using the "transaction date and time" and the "date of birth"</a:t>
            </a:r>
          </a:p>
        </p:txBody>
      </p:sp>
      <p:grpSp>
        <p:nvGrpSpPr>
          <p:cNvPr id="8" name="Group 8"/>
          <p:cNvGrpSpPr/>
          <p:nvPr/>
        </p:nvGrpSpPr>
        <p:grpSpPr>
          <a:xfrm>
            <a:off x="198847" y="9220200"/>
            <a:ext cx="10435762" cy="38100"/>
            <a:chOff x="0" y="0"/>
            <a:chExt cx="13914349" cy="50800"/>
          </a:xfrm>
        </p:grpSpPr>
        <p:sp>
          <p:nvSpPr>
            <p:cNvPr id="9" name="Freeform 9"/>
            <p:cNvSpPr/>
            <p:nvPr/>
          </p:nvSpPr>
          <p:spPr>
            <a:xfrm>
              <a:off x="25400" y="0"/>
              <a:ext cx="13863574" cy="50800"/>
            </a:xfrm>
            <a:custGeom>
              <a:avLst/>
              <a:gdLst/>
              <a:ahLst/>
              <a:cxnLst/>
              <a:rect l="l" t="t" r="r" b="b"/>
              <a:pathLst>
                <a:path w="13863574" h="50800">
                  <a:moveTo>
                    <a:pt x="0" y="0"/>
                  </a:moveTo>
                  <a:lnTo>
                    <a:pt x="13863574" y="0"/>
                  </a:lnTo>
                  <a:lnTo>
                    <a:pt x="13863574" y="50800"/>
                  </a:lnTo>
                  <a:lnTo>
                    <a:pt x="0" y="50800"/>
                  </a:lnTo>
                  <a:close/>
                </a:path>
              </a:pathLst>
            </a:custGeom>
            <a:solidFill>
              <a:srgbClr val="01237D"/>
            </a:solidFill>
          </p:spPr>
          <p:txBody>
            <a:bodyPr/>
            <a:lstStyle/>
            <a:p>
              <a:endParaRPr lang="en-US"/>
            </a:p>
          </p:txBody>
        </p:sp>
      </p:grpSp>
      <p:sp>
        <p:nvSpPr>
          <p:cNvPr id="10" name="TextBox 10"/>
          <p:cNvSpPr txBox="1"/>
          <p:nvPr/>
        </p:nvSpPr>
        <p:spPr>
          <a:xfrm>
            <a:off x="463053" y="9528138"/>
            <a:ext cx="3585080" cy="370840"/>
          </a:xfrm>
          <a:prstGeom prst="rect">
            <a:avLst/>
          </a:prstGeom>
        </p:spPr>
        <p:txBody>
          <a:bodyPr lIns="0" tIns="0" rIns="0" bIns="0" rtlCol="0" anchor="t">
            <a:spAutoFit/>
          </a:bodyPr>
          <a:lstStyle/>
          <a:p>
            <a:pPr algn="ctr">
              <a:lnSpc>
                <a:spcPts val="2659"/>
              </a:lnSpc>
            </a:pPr>
            <a:r>
              <a:rPr lang="en-US" sz="1899" b="1">
                <a:solidFill>
                  <a:srgbClr val="01237D"/>
                </a:solidFill>
                <a:latin typeface="Arimo Bold"/>
                <a:ea typeface="Arimo Bold"/>
                <a:cs typeface="Arimo Bold"/>
                <a:sym typeface="Arimo Bold"/>
              </a:rPr>
              <a:t>Samsung Innovation campus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3193479" y="2824811"/>
            <a:ext cx="11901041" cy="4637377"/>
            <a:chOff x="0" y="0"/>
            <a:chExt cx="3134431" cy="1221367"/>
          </a:xfrm>
        </p:grpSpPr>
        <p:sp>
          <p:nvSpPr>
            <p:cNvPr id="6" name="Freeform 6"/>
            <p:cNvSpPr/>
            <p:nvPr/>
          </p:nvSpPr>
          <p:spPr>
            <a:xfrm>
              <a:off x="0" y="0"/>
              <a:ext cx="3134431" cy="1221367"/>
            </a:xfrm>
            <a:custGeom>
              <a:avLst/>
              <a:gdLst/>
              <a:ahLst/>
              <a:cxnLst/>
              <a:rect l="l" t="t" r="r" b="b"/>
              <a:pathLst>
                <a:path w="3134431" h="1221367">
                  <a:moveTo>
                    <a:pt x="0" y="0"/>
                  </a:moveTo>
                  <a:lnTo>
                    <a:pt x="3134431" y="0"/>
                  </a:lnTo>
                  <a:lnTo>
                    <a:pt x="3134431" y="1221367"/>
                  </a:lnTo>
                  <a:lnTo>
                    <a:pt x="0" y="1221367"/>
                  </a:lnTo>
                  <a:close/>
                </a:path>
              </a:pathLst>
            </a:custGeom>
            <a:solidFill>
              <a:srgbClr val="145DA0"/>
            </a:solidFill>
            <a:ln w="38100" cap="sq">
              <a:solidFill>
                <a:srgbClr val="FFFFFF"/>
              </a:solidFill>
              <a:prstDash val="solid"/>
              <a:miter/>
            </a:ln>
          </p:spPr>
          <p:txBody>
            <a:bodyPr/>
            <a:lstStyle/>
            <a:p>
              <a:endParaRPr lang="en-US"/>
            </a:p>
          </p:txBody>
        </p:sp>
        <p:sp>
          <p:nvSpPr>
            <p:cNvPr id="7" name="TextBox 7"/>
            <p:cNvSpPr txBox="1"/>
            <p:nvPr/>
          </p:nvSpPr>
          <p:spPr>
            <a:xfrm>
              <a:off x="0" y="-38100"/>
              <a:ext cx="3134431" cy="12594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332775" y="3521710"/>
            <a:ext cx="11622449" cy="3072131"/>
          </a:xfrm>
          <a:prstGeom prst="rect">
            <a:avLst/>
          </a:prstGeom>
        </p:spPr>
        <p:txBody>
          <a:bodyPr lIns="0" tIns="0" rIns="0" bIns="0" rtlCol="0" anchor="t">
            <a:spAutoFit/>
          </a:bodyPr>
          <a:lstStyle/>
          <a:p>
            <a:pPr algn="ctr">
              <a:lnSpc>
                <a:spcPts val="12319"/>
              </a:lnSpc>
            </a:pPr>
            <a:r>
              <a:rPr lang="en-US" sz="8799">
                <a:solidFill>
                  <a:srgbClr val="FFFFFF"/>
                </a:solidFill>
                <a:latin typeface="Open Sans Extra Bold"/>
                <a:ea typeface="Open Sans Extra Bold"/>
                <a:cs typeface="Open Sans Extra Bold"/>
                <a:sym typeface="Open Sans Extra Bold"/>
              </a:rPr>
              <a:t>MODELS THAT</a:t>
            </a:r>
          </a:p>
          <a:p>
            <a:pPr marL="0" lvl="0" indent="0" algn="ctr">
              <a:lnSpc>
                <a:spcPts val="12319"/>
              </a:lnSpc>
              <a:spcBef>
                <a:spcPct val="0"/>
              </a:spcBef>
            </a:pPr>
            <a:r>
              <a:rPr lang="en-US" sz="8799">
                <a:solidFill>
                  <a:srgbClr val="FFFFFF"/>
                </a:solidFill>
                <a:latin typeface="Open Sans Extra Bold"/>
                <a:ea typeface="Open Sans Extra Bold"/>
                <a:cs typeface="Open Sans Extra Bold"/>
                <a:sym typeface="Open Sans Extra Bold"/>
              </a:rPr>
              <a:t> WE USE</a:t>
            </a:r>
          </a:p>
        </p:txBody>
      </p:sp>
      <p:sp>
        <p:nvSpPr>
          <p:cNvPr id="9" name="Freeform 9"/>
          <p:cNvSpPr/>
          <p:nvPr/>
        </p:nvSpPr>
        <p:spPr>
          <a:xfrm>
            <a:off x="14623401" y="507217"/>
            <a:ext cx="3202289" cy="674081"/>
          </a:xfrm>
          <a:custGeom>
            <a:avLst/>
            <a:gdLst/>
            <a:ahLst/>
            <a:cxnLst/>
            <a:rect l="l" t="t" r="r" b="b"/>
            <a:pathLst>
              <a:path w="3202289" h="674081">
                <a:moveTo>
                  <a:pt x="0" y="0"/>
                </a:moveTo>
                <a:lnTo>
                  <a:pt x="3202289" y="0"/>
                </a:lnTo>
                <a:lnTo>
                  <a:pt x="3202289" y="674081"/>
                </a:lnTo>
                <a:lnTo>
                  <a:pt x="0" y="674081"/>
                </a:lnTo>
                <a:lnTo>
                  <a:pt x="0" y="0"/>
                </a:lnTo>
                <a:close/>
              </a:path>
            </a:pathLst>
          </a:custGeom>
          <a:blipFill>
            <a:blip r:embed="rId5"/>
            <a:stretch>
              <a:fillRect l="-198" t="-105521" b="-91980"/>
            </a:stretch>
          </a:blipFill>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216651" y="9277350"/>
            <a:ext cx="10397662" cy="0"/>
          </a:xfrm>
          <a:prstGeom prst="line">
            <a:avLst/>
          </a:prstGeom>
          <a:ln w="38100" cap="flat">
            <a:solidFill>
              <a:srgbClr val="01237D"/>
            </a:solidFill>
            <a:prstDash val="solid"/>
            <a:headEnd type="none" w="sm" len="sm"/>
            <a:tailEnd type="none" w="sm" len="sm"/>
          </a:ln>
        </p:spPr>
        <p:txBody>
          <a:bodyPr/>
          <a:lstStyle/>
          <a:p>
            <a:endParaRPr lang="en-US"/>
          </a:p>
        </p:txBody>
      </p:sp>
      <p:grpSp>
        <p:nvGrpSpPr>
          <p:cNvPr id="3" name="Group 3"/>
          <p:cNvGrpSpPr/>
          <p:nvPr/>
        </p:nvGrpSpPr>
        <p:grpSpPr>
          <a:xfrm>
            <a:off x="-2346523"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8302730" y="1972519"/>
            <a:ext cx="9487825" cy="6729137"/>
          </a:xfrm>
          <a:custGeom>
            <a:avLst/>
            <a:gdLst/>
            <a:ahLst/>
            <a:cxnLst/>
            <a:rect l="l" t="t" r="r" b="b"/>
            <a:pathLst>
              <a:path w="9487825" h="6729137">
                <a:moveTo>
                  <a:pt x="0" y="0"/>
                </a:moveTo>
                <a:lnTo>
                  <a:pt x="9487825" y="0"/>
                </a:lnTo>
                <a:lnTo>
                  <a:pt x="9487825" y="6729137"/>
                </a:lnTo>
                <a:lnTo>
                  <a:pt x="0" y="6729137"/>
                </a:lnTo>
                <a:lnTo>
                  <a:pt x="0" y="0"/>
                </a:lnTo>
                <a:close/>
              </a:path>
            </a:pathLst>
          </a:custGeom>
          <a:blipFill>
            <a:blip r:embed="rId2"/>
            <a:stretch>
              <a:fillRect/>
            </a:stretch>
          </a:blipFill>
        </p:spPr>
        <p:txBody>
          <a:bodyPr/>
          <a:lstStyle/>
          <a:p>
            <a:endParaRPr lang="en-US"/>
          </a:p>
        </p:txBody>
      </p:sp>
      <p:sp>
        <p:nvSpPr>
          <p:cNvPr id="7" name="Freeform 7"/>
          <p:cNvSpPr/>
          <p:nvPr/>
        </p:nvSpPr>
        <p:spPr>
          <a:xfrm>
            <a:off x="216651" y="2819306"/>
            <a:ext cx="8302730" cy="5139473"/>
          </a:xfrm>
          <a:custGeom>
            <a:avLst/>
            <a:gdLst/>
            <a:ahLst/>
            <a:cxnLst/>
            <a:rect l="l" t="t" r="r" b="b"/>
            <a:pathLst>
              <a:path w="8302730" h="5139473">
                <a:moveTo>
                  <a:pt x="0" y="0"/>
                </a:moveTo>
                <a:lnTo>
                  <a:pt x="8302731" y="0"/>
                </a:lnTo>
                <a:lnTo>
                  <a:pt x="8302731" y="5139473"/>
                </a:lnTo>
                <a:lnTo>
                  <a:pt x="0" y="5139473"/>
                </a:lnTo>
                <a:lnTo>
                  <a:pt x="0" y="0"/>
                </a:lnTo>
                <a:close/>
              </a:path>
            </a:pathLst>
          </a:custGeom>
          <a:blipFill>
            <a:blip r:embed="rId3"/>
            <a:stretch>
              <a:fillRect t="-2021" r="-14357"/>
            </a:stretch>
          </a:blipFill>
        </p:spPr>
        <p:txBody>
          <a:bodyPr/>
          <a:lstStyle/>
          <a:p>
            <a:endParaRPr lang="en-US"/>
          </a:p>
        </p:txBody>
      </p:sp>
      <p:sp>
        <p:nvSpPr>
          <p:cNvPr id="8" name="TextBox 8"/>
          <p:cNvSpPr txBox="1"/>
          <p:nvPr/>
        </p:nvSpPr>
        <p:spPr>
          <a:xfrm>
            <a:off x="465081" y="9686925"/>
            <a:ext cx="3585080" cy="323215"/>
          </a:xfrm>
          <a:prstGeom prst="rect">
            <a:avLst/>
          </a:prstGeom>
        </p:spPr>
        <p:txBody>
          <a:bodyPr lIns="0" tIns="0" rIns="0" bIns="0" rtlCol="0" anchor="t">
            <a:spAutoFit/>
          </a:bodyPr>
          <a:lstStyle/>
          <a:p>
            <a:pPr algn="ctr">
              <a:lnSpc>
                <a:spcPts val="2659"/>
              </a:lnSpc>
              <a:spcBef>
                <a:spcPct val="0"/>
              </a:spcBef>
            </a:pPr>
            <a:r>
              <a:rPr lang="en-US" sz="1899">
                <a:solidFill>
                  <a:srgbClr val="01237D"/>
                </a:solidFill>
                <a:latin typeface="Open Sans Extra Bold"/>
                <a:ea typeface="Open Sans Extra Bold"/>
                <a:cs typeface="Open Sans Extra Bold"/>
                <a:sym typeface="Open Sans Extra Bold"/>
              </a:rPr>
              <a:t>Samsung Innovation campus</a:t>
            </a:r>
          </a:p>
        </p:txBody>
      </p:sp>
      <p:sp>
        <p:nvSpPr>
          <p:cNvPr id="9" name="TextBox 9"/>
          <p:cNvSpPr txBox="1"/>
          <p:nvPr/>
        </p:nvSpPr>
        <p:spPr>
          <a:xfrm>
            <a:off x="2928672" y="902377"/>
            <a:ext cx="12539613" cy="696918"/>
          </a:xfrm>
          <a:prstGeom prst="rect">
            <a:avLst/>
          </a:prstGeom>
        </p:spPr>
        <p:txBody>
          <a:bodyPr lIns="0" tIns="0" rIns="0" bIns="0" rtlCol="0" anchor="t">
            <a:spAutoFit/>
          </a:bodyPr>
          <a:lstStyle/>
          <a:p>
            <a:pPr algn="ctr">
              <a:lnSpc>
                <a:spcPts val="5702"/>
              </a:lnSpc>
              <a:spcBef>
                <a:spcPct val="0"/>
              </a:spcBef>
            </a:pPr>
            <a:r>
              <a:rPr lang="en-US" sz="4072">
                <a:solidFill>
                  <a:srgbClr val="01237D"/>
                </a:solidFill>
                <a:latin typeface="Open Sans Extra Bold"/>
                <a:ea typeface="Open Sans Extra Bold"/>
                <a:cs typeface="Open Sans Extra Bold"/>
                <a:sym typeface="Open Sans Extra Bold"/>
              </a:rPr>
              <a:t>logistic_regression_model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216651" y="9277350"/>
            <a:ext cx="10397662" cy="0"/>
          </a:xfrm>
          <a:prstGeom prst="line">
            <a:avLst/>
          </a:prstGeom>
          <a:ln w="38100" cap="flat">
            <a:solidFill>
              <a:srgbClr val="01237D"/>
            </a:solidFill>
            <a:prstDash val="solid"/>
            <a:headEnd type="none" w="sm" len="sm"/>
            <a:tailEnd type="none" w="sm" len="sm"/>
          </a:ln>
        </p:spPr>
        <p:txBody>
          <a:bodyPr/>
          <a:lstStyle/>
          <a:p>
            <a:endParaRPr lang="en-US"/>
          </a:p>
        </p:txBody>
      </p:sp>
      <p:grpSp>
        <p:nvGrpSpPr>
          <p:cNvPr id="3" name="Group 3"/>
          <p:cNvGrpSpPr/>
          <p:nvPr/>
        </p:nvGrpSpPr>
        <p:grpSpPr>
          <a:xfrm>
            <a:off x="-2346523"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9144000" y="1878420"/>
            <a:ext cx="8427027" cy="6917431"/>
          </a:xfrm>
          <a:custGeom>
            <a:avLst/>
            <a:gdLst/>
            <a:ahLst/>
            <a:cxnLst/>
            <a:rect l="l" t="t" r="r" b="b"/>
            <a:pathLst>
              <a:path w="8427027" h="6917431">
                <a:moveTo>
                  <a:pt x="0" y="0"/>
                </a:moveTo>
                <a:lnTo>
                  <a:pt x="8427027" y="0"/>
                </a:lnTo>
                <a:lnTo>
                  <a:pt x="8427027" y="6917431"/>
                </a:lnTo>
                <a:lnTo>
                  <a:pt x="0" y="6917431"/>
                </a:lnTo>
                <a:lnTo>
                  <a:pt x="0" y="0"/>
                </a:lnTo>
                <a:close/>
              </a:path>
            </a:pathLst>
          </a:custGeom>
          <a:blipFill>
            <a:blip r:embed="rId2"/>
            <a:stretch>
              <a:fillRect l="-775" r="-519"/>
            </a:stretch>
          </a:blipFill>
        </p:spPr>
        <p:txBody>
          <a:bodyPr/>
          <a:lstStyle/>
          <a:p>
            <a:endParaRPr lang="en-US"/>
          </a:p>
        </p:txBody>
      </p:sp>
      <p:sp>
        <p:nvSpPr>
          <p:cNvPr id="7" name="Freeform 7"/>
          <p:cNvSpPr/>
          <p:nvPr/>
        </p:nvSpPr>
        <p:spPr>
          <a:xfrm>
            <a:off x="216651" y="2559431"/>
            <a:ext cx="8927349" cy="5555409"/>
          </a:xfrm>
          <a:custGeom>
            <a:avLst/>
            <a:gdLst/>
            <a:ahLst/>
            <a:cxnLst/>
            <a:rect l="l" t="t" r="r" b="b"/>
            <a:pathLst>
              <a:path w="8927349" h="5555409">
                <a:moveTo>
                  <a:pt x="0" y="0"/>
                </a:moveTo>
                <a:lnTo>
                  <a:pt x="8927349" y="0"/>
                </a:lnTo>
                <a:lnTo>
                  <a:pt x="8927349" y="5555409"/>
                </a:lnTo>
                <a:lnTo>
                  <a:pt x="0" y="5555409"/>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465081" y="9686925"/>
            <a:ext cx="3585080" cy="323215"/>
          </a:xfrm>
          <a:prstGeom prst="rect">
            <a:avLst/>
          </a:prstGeom>
        </p:spPr>
        <p:txBody>
          <a:bodyPr lIns="0" tIns="0" rIns="0" bIns="0" rtlCol="0" anchor="t">
            <a:spAutoFit/>
          </a:bodyPr>
          <a:lstStyle/>
          <a:p>
            <a:pPr algn="ctr">
              <a:lnSpc>
                <a:spcPts val="2659"/>
              </a:lnSpc>
              <a:spcBef>
                <a:spcPct val="0"/>
              </a:spcBef>
            </a:pPr>
            <a:r>
              <a:rPr lang="en-US" sz="1899">
                <a:solidFill>
                  <a:srgbClr val="01237D"/>
                </a:solidFill>
                <a:latin typeface="Open Sans Extra Bold"/>
                <a:ea typeface="Open Sans Extra Bold"/>
                <a:cs typeface="Open Sans Extra Bold"/>
                <a:sym typeface="Open Sans Extra Bold"/>
              </a:rPr>
              <a:t>Samsung Innovation campus</a:t>
            </a:r>
          </a:p>
        </p:txBody>
      </p:sp>
      <p:sp>
        <p:nvSpPr>
          <p:cNvPr id="9" name="TextBox 9"/>
          <p:cNvSpPr txBox="1"/>
          <p:nvPr/>
        </p:nvSpPr>
        <p:spPr>
          <a:xfrm>
            <a:off x="2609096" y="952500"/>
            <a:ext cx="13069807" cy="716573"/>
          </a:xfrm>
          <a:prstGeom prst="rect">
            <a:avLst/>
          </a:prstGeom>
        </p:spPr>
        <p:txBody>
          <a:bodyPr lIns="0" tIns="0" rIns="0" bIns="0" rtlCol="0" anchor="t">
            <a:spAutoFit/>
          </a:bodyPr>
          <a:lstStyle/>
          <a:p>
            <a:pPr algn="ctr">
              <a:lnSpc>
                <a:spcPts val="5974"/>
              </a:lnSpc>
              <a:spcBef>
                <a:spcPct val="0"/>
              </a:spcBef>
            </a:pPr>
            <a:r>
              <a:rPr lang="en-US" sz="4267">
                <a:solidFill>
                  <a:srgbClr val="01237D"/>
                </a:solidFill>
                <a:latin typeface="Open Sans Extra Bold"/>
                <a:ea typeface="Open Sans Extra Bold"/>
                <a:cs typeface="Open Sans Extra Bold"/>
                <a:sym typeface="Open Sans Extra Bold"/>
              </a:rPr>
              <a:t>random_forest_model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216651" y="9277350"/>
            <a:ext cx="10397662" cy="0"/>
          </a:xfrm>
          <a:prstGeom prst="line">
            <a:avLst/>
          </a:prstGeom>
          <a:ln w="38100" cap="flat">
            <a:solidFill>
              <a:srgbClr val="01237D"/>
            </a:solidFill>
            <a:prstDash val="solid"/>
            <a:headEnd type="none" w="sm" len="sm"/>
            <a:tailEnd type="none" w="sm" len="sm"/>
          </a:ln>
        </p:spPr>
        <p:txBody>
          <a:bodyPr/>
          <a:lstStyle/>
          <a:p>
            <a:endParaRPr lang="en-US"/>
          </a:p>
        </p:txBody>
      </p:sp>
      <p:grpSp>
        <p:nvGrpSpPr>
          <p:cNvPr id="3" name="Group 3"/>
          <p:cNvGrpSpPr/>
          <p:nvPr/>
        </p:nvGrpSpPr>
        <p:grpSpPr>
          <a:xfrm>
            <a:off x="-2346523"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9540199" y="2072091"/>
            <a:ext cx="8158432" cy="6651181"/>
          </a:xfrm>
          <a:custGeom>
            <a:avLst/>
            <a:gdLst/>
            <a:ahLst/>
            <a:cxnLst/>
            <a:rect l="l" t="t" r="r" b="b"/>
            <a:pathLst>
              <a:path w="8158432" h="6651181">
                <a:moveTo>
                  <a:pt x="0" y="0"/>
                </a:moveTo>
                <a:lnTo>
                  <a:pt x="8158432" y="0"/>
                </a:lnTo>
                <a:lnTo>
                  <a:pt x="8158432" y="6651181"/>
                </a:lnTo>
                <a:lnTo>
                  <a:pt x="0" y="6651181"/>
                </a:lnTo>
                <a:lnTo>
                  <a:pt x="0" y="0"/>
                </a:lnTo>
                <a:close/>
              </a:path>
            </a:pathLst>
          </a:custGeom>
          <a:blipFill>
            <a:blip r:embed="rId2"/>
            <a:stretch>
              <a:fillRect l="-289" t="-693" r="-289" b="-634"/>
            </a:stretch>
          </a:blipFill>
        </p:spPr>
        <p:txBody>
          <a:bodyPr/>
          <a:lstStyle/>
          <a:p>
            <a:endParaRPr lang="en-US"/>
          </a:p>
        </p:txBody>
      </p:sp>
      <p:sp>
        <p:nvSpPr>
          <p:cNvPr id="7" name="Freeform 7"/>
          <p:cNvSpPr/>
          <p:nvPr/>
        </p:nvSpPr>
        <p:spPr>
          <a:xfrm>
            <a:off x="216651" y="2346523"/>
            <a:ext cx="9323548" cy="6023981"/>
          </a:xfrm>
          <a:custGeom>
            <a:avLst/>
            <a:gdLst/>
            <a:ahLst/>
            <a:cxnLst/>
            <a:rect l="l" t="t" r="r" b="b"/>
            <a:pathLst>
              <a:path w="9323548" h="6023981">
                <a:moveTo>
                  <a:pt x="0" y="0"/>
                </a:moveTo>
                <a:lnTo>
                  <a:pt x="9323548" y="0"/>
                </a:lnTo>
                <a:lnTo>
                  <a:pt x="9323548" y="6023981"/>
                </a:lnTo>
                <a:lnTo>
                  <a:pt x="0" y="6023981"/>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465081" y="9686925"/>
            <a:ext cx="3585080" cy="323215"/>
          </a:xfrm>
          <a:prstGeom prst="rect">
            <a:avLst/>
          </a:prstGeom>
        </p:spPr>
        <p:txBody>
          <a:bodyPr lIns="0" tIns="0" rIns="0" bIns="0" rtlCol="0" anchor="t">
            <a:spAutoFit/>
          </a:bodyPr>
          <a:lstStyle/>
          <a:p>
            <a:pPr algn="ctr">
              <a:lnSpc>
                <a:spcPts val="2659"/>
              </a:lnSpc>
              <a:spcBef>
                <a:spcPct val="0"/>
              </a:spcBef>
            </a:pPr>
            <a:r>
              <a:rPr lang="en-US" sz="1899">
                <a:solidFill>
                  <a:srgbClr val="01237D"/>
                </a:solidFill>
                <a:latin typeface="Open Sans Extra Bold"/>
                <a:ea typeface="Open Sans Extra Bold"/>
                <a:cs typeface="Open Sans Extra Bold"/>
                <a:sym typeface="Open Sans Extra Bold"/>
              </a:rPr>
              <a:t>Samsung Innovation campus</a:t>
            </a:r>
          </a:p>
        </p:txBody>
      </p:sp>
      <p:sp>
        <p:nvSpPr>
          <p:cNvPr id="9" name="TextBox 9"/>
          <p:cNvSpPr txBox="1"/>
          <p:nvPr/>
        </p:nvSpPr>
        <p:spPr>
          <a:xfrm>
            <a:off x="3702943" y="952500"/>
            <a:ext cx="10882115" cy="646795"/>
          </a:xfrm>
          <a:prstGeom prst="rect">
            <a:avLst/>
          </a:prstGeom>
        </p:spPr>
        <p:txBody>
          <a:bodyPr lIns="0" tIns="0" rIns="0" bIns="0" rtlCol="0" anchor="t">
            <a:spAutoFit/>
          </a:bodyPr>
          <a:lstStyle/>
          <a:p>
            <a:pPr algn="ctr">
              <a:lnSpc>
                <a:spcPts val="5323"/>
              </a:lnSpc>
              <a:spcBef>
                <a:spcPct val="0"/>
              </a:spcBef>
            </a:pPr>
            <a:r>
              <a:rPr lang="en-US" sz="3802">
                <a:solidFill>
                  <a:srgbClr val="01237D"/>
                </a:solidFill>
                <a:latin typeface="Open Sans Extra Bold"/>
                <a:ea typeface="Open Sans Extra Bold"/>
                <a:cs typeface="Open Sans Extra Bold"/>
                <a:sym typeface="Open Sans Extra Bold"/>
              </a:rPr>
              <a:t>SVM_model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216651" y="9277350"/>
            <a:ext cx="10397662" cy="0"/>
          </a:xfrm>
          <a:prstGeom prst="line">
            <a:avLst/>
          </a:prstGeom>
          <a:ln w="38100" cap="flat">
            <a:solidFill>
              <a:srgbClr val="01237D"/>
            </a:solidFill>
            <a:prstDash val="solid"/>
            <a:headEnd type="none" w="sm" len="sm"/>
            <a:tailEnd type="none" w="sm" len="sm"/>
          </a:ln>
        </p:spPr>
        <p:txBody>
          <a:bodyPr/>
          <a:lstStyle/>
          <a:p>
            <a:endParaRPr lang="en-US"/>
          </a:p>
        </p:txBody>
      </p:sp>
      <p:grpSp>
        <p:nvGrpSpPr>
          <p:cNvPr id="3" name="Group 3"/>
          <p:cNvGrpSpPr/>
          <p:nvPr/>
        </p:nvGrpSpPr>
        <p:grpSpPr>
          <a:xfrm>
            <a:off x="-2346523"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9940594" y="2001555"/>
            <a:ext cx="8347406" cy="6677925"/>
          </a:xfrm>
          <a:custGeom>
            <a:avLst/>
            <a:gdLst/>
            <a:ahLst/>
            <a:cxnLst/>
            <a:rect l="l" t="t" r="r" b="b"/>
            <a:pathLst>
              <a:path w="8347406" h="6677925">
                <a:moveTo>
                  <a:pt x="0" y="0"/>
                </a:moveTo>
                <a:lnTo>
                  <a:pt x="8347406" y="0"/>
                </a:lnTo>
                <a:lnTo>
                  <a:pt x="8347406" y="6677925"/>
                </a:lnTo>
                <a:lnTo>
                  <a:pt x="0" y="6677925"/>
                </a:lnTo>
                <a:lnTo>
                  <a:pt x="0" y="0"/>
                </a:lnTo>
                <a:close/>
              </a:path>
            </a:pathLst>
          </a:custGeom>
          <a:blipFill>
            <a:blip r:embed="rId2"/>
            <a:stretch>
              <a:fillRect/>
            </a:stretch>
          </a:blipFill>
        </p:spPr>
        <p:txBody>
          <a:bodyPr/>
          <a:lstStyle/>
          <a:p>
            <a:endParaRPr lang="en-US"/>
          </a:p>
        </p:txBody>
      </p:sp>
      <p:sp>
        <p:nvSpPr>
          <p:cNvPr id="7" name="Freeform 7"/>
          <p:cNvSpPr/>
          <p:nvPr/>
        </p:nvSpPr>
        <p:spPr>
          <a:xfrm>
            <a:off x="0" y="3411515"/>
            <a:ext cx="9940594" cy="4103989"/>
          </a:xfrm>
          <a:custGeom>
            <a:avLst/>
            <a:gdLst/>
            <a:ahLst/>
            <a:cxnLst/>
            <a:rect l="l" t="t" r="r" b="b"/>
            <a:pathLst>
              <a:path w="9940594" h="4103989">
                <a:moveTo>
                  <a:pt x="0" y="0"/>
                </a:moveTo>
                <a:lnTo>
                  <a:pt x="9940594" y="0"/>
                </a:lnTo>
                <a:lnTo>
                  <a:pt x="9940594" y="4103989"/>
                </a:lnTo>
                <a:lnTo>
                  <a:pt x="0" y="4103989"/>
                </a:lnTo>
                <a:lnTo>
                  <a:pt x="0" y="0"/>
                </a:lnTo>
                <a:close/>
              </a:path>
            </a:pathLst>
          </a:custGeom>
          <a:blipFill>
            <a:blip r:embed="rId3"/>
            <a:stretch>
              <a:fillRect t="-12344"/>
            </a:stretch>
          </a:blipFill>
        </p:spPr>
        <p:txBody>
          <a:bodyPr/>
          <a:lstStyle/>
          <a:p>
            <a:endParaRPr lang="en-US"/>
          </a:p>
        </p:txBody>
      </p:sp>
      <p:sp>
        <p:nvSpPr>
          <p:cNvPr id="8" name="TextBox 8"/>
          <p:cNvSpPr txBox="1"/>
          <p:nvPr/>
        </p:nvSpPr>
        <p:spPr>
          <a:xfrm>
            <a:off x="465081" y="9686925"/>
            <a:ext cx="3585080" cy="323215"/>
          </a:xfrm>
          <a:prstGeom prst="rect">
            <a:avLst/>
          </a:prstGeom>
        </p:spPr>
        <p:txBody>
          <a:bodyPr lIns="0" tIns="0" rIns="0" bIns="0" rtlCol="0" anchor="t">
            <a:spAutoFit/>
          </a:bodyPr>
          <a:lstStyle/>
          <a:p>
            <a:pPr algn="ctr">
              <a:lnSpc>
                <a:spcPts val="2659"/>
              </a:lnSpc>
              <a:spcBef>
                <a:spcPct val="0"/>
              </a:spcBef>
            </a:pPr>
            <a:r>
              <a:rPr lang="en-US" sz="1899">
                <a:solidFill>
                  <a:srgbClr val="01237D"/>
                </a:solidFill>
                <a:latin typeface="Open Sans Extra Bold"/>
                <a:ea typeface="Open Sans Extra Bold"/>
                <a:cs typeface="Open Sans Extra Bold"/>
                <a:sym typeface="Open Sans Extra Bold"/>
              </a:rPr>
              <a:t>Samsung Innovation campus</a:t>
            </a:r>
          </a:p>
        </p:txBody>
      </p:sp>
      <p:sp>
        <p:nvSpPr>
          <p:cNvPr id="9" name="TextBox 9"/>
          <p:cNvSpPr txBox="1"/>
          <p:nvPr/>
        </p:nvSpPr>
        <p:spPr>
          <a:xfrm>
            <a:off x="3702943" y="952500"/>
            <a:ext cx="10882115" cy="646795"/>
          </a:xfrm>
          <a:prstGeom prst="rect">
            <a:avLst/>
          </a:prstGeom>
        </p:spPr>
        <p:txBody>
          <a:bodyPr lIns="0" tIns="0" rIns="0" bIns="0" rtlCol="0" anchor="t">
            <a:spAutoFit/>
          </a:bodyPr>
          <a:lstStyle/>
          <a:p>
            <a:pPr algn="ctr">
              <a:lnSpc>
                <a:spcPts val="5323"/>
              </a:lnSpc>
              <a:spcBef>
                <a:spcPct val="0"/>
              </a:spcBef>
            </a:pPr>
            <a:r>
              <a:rPr lang="en-US" sz="3802">
                <a:solidFill>
                  <a:srgbClr val="01237D"/>
                </a:solidFill>
                <a:latin typeface="Open Sans Extra Bold"/>
                <a:ea typeface="Open Sans Extra Bold"/>
                <a:cs typeface="Open Sans Extra Bold"/>
                <a:sym typeface="Open Sans Extra Bold"/>
              </a:rPr>
              <a:t>XGboosting_model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27422" y="9229725"/>
            <a:ext cx="10435762" cy="38100"/>
            <a:chOff x="0" y="0"/>
            <a:chExt cx="13914349" cy="50800"/>
          </a:xfrm>
        </p:grpSpPr>
        <p:sp>
          <p:nvSpPr>
            <p:cNvPr id="3" name="Freeform 3"/>
            <p:cNvSpPr/>
            <p:nvPr/>
          </p:nvSpPr>
          <p:spPr>
            <a:xfrm>
              <a:off x="25400" y="0"/>
              <a:ext cx="13863574" cy="50800"/>
            </a:xfrm>
            <a:custGeom>
              <a:avLst/>
              <a:gdLst/>
              <a:ahLst/>
              <a:cxnLst/>
              <a:rect l="l" t="t" r="r" b="b"/>
              <a:pathLst>
                <a:path w="13863574" h="50800">
                  <a:moveTo>
                    <a:pt x="0" y="0"/>
                  </a:moveTo>
                  <a:lnTo>
                    <a:pt x="13863574" y="0"/>
                  </a:lnTo>
                  <a:lnTo>
                    <a:pt x="13863574" y="50800"/>
                  </a:lnTo>
                  <a:lnTo>
                    <a:pt x="0" y="50800"/>
                  </a:lnTo>
                  <a:close/>
                </a:path>
              </a:pathLst>
            </a:custGeom>
            <a:solidFill>
              <a:srgbClr val="01237D"/>
            </a:solidFill>
          </p:spPr>
          <p:txBody>
            <a:bodyPr/>
            <a:lstStyle/>
            <a:p>
              <a:endParaRPr lang="en-US"/>
            </a:p>
          </p:txBody>
        </p:sp>
      </p:grpSp>
      <p:grpSp>
        <p:nvGrpSpPr>
          <p:cNvPr id="4" name="Group 4"/>
          <p:cNvGrpSpPr/>
          <p:nvPr/>
        </p:nvGrpSpPr>
        <p:grpSpPr>
          <a:xfrm>
            <a:off x="-2346523" y="-2346523"/>
            <a:ext cx="4693046" cy="469304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2525010" y="2594088"/>
            <a:ext cx="12517625" cy="6399712"/>
          </a:xfrm>
          <a:custGeom>
            <a:avLst/>
            <a:gdLst/>
            <a:ahLst/>
            <a:cxnLst/>
            <a:rect l="l" t="t" r="r" b="b"/>
            <a:pathLst>
              <a:path w="12517625" h="6399712">
                <a:moveTo>
                  <a:pt x="0" y="0"/>
                </a:moveTo>
                <a:lnTo>
                  <a:pt x="12517624" y="0"/>
                </a:lnTo>
                <a:lnTo>
                  <a:pt x="12517624" y="6399712"/>
                </a:lnTo>
                <a:lnTo>
                  <a:pt x="0" y="6399712"/>
                </a:lnTo>
                <a:lnTo>
                  <a:pt x="0" y="0"/>
                </a:lnTo>
                <a:close/>
              </a:path>
            </a:pathLst>
          </a:custGeom>
          <a:blipFill>
            <a:blip r:embed="rId2"/>
            <a:stretch>
              <a:fillRect t="-2597" b="-2597"/>
            </a:stretch>
          </a:blipFill>
        </p:spPr>
        <p:txBody>
          <a:bodyPr/>
          <a:lstStyle/>
          <a:p>
            <a:endParaRPr lang="en-US"/>
          </a:p>
        </p:txBody>
      </p:sp>
      <p:sp>
        <p:nvSpPr>
          <p:cNvPr id="8" name="TextBox 8"/>
          <p:cNvSpPr txBox="1"/>
          <p:nvPr/>
        </p:nvSpPr>
        <p:spPr>
          <a:xfrm>
            <a:off x="491628" y="9537663"/>
            <a:ext cx="3585080" cy="370840"/>
          </a:xfrm>
          <a:prstGeom prst="rect">
            <a:avLst/>
          </a:prstGeom>
        </p:spPr>
        <p:txBody>
          <a:bodyPr lIns="0" tIns="0" rIns="0" bIns="0" rtlCol="0" anchor="t">
            <a:spAutoFit/>
          </a:bodyPr>
          <a:lstStyle/>
          <a:p>
            <a:pPr algn="ctr">
              <a:lnSpc>
                <a:spcPts val="2659"/>
              </a:lnSpc>
            </a:pPr>
            <a:r>
              <a:rPr lang="en-US" sz="1899" b="1">
                <a:solidFill>
                  <a:srgbClr val="01237D"/>
                </a:solidFill>
                <a:latin typeface="Arimo Bold"/>
                <a:ea typeface="Arimo Bold"/>
                <a:cs typeface="Arimo Bold"/>
                <a:sym typeface="Arimo Bold"/>
              </a:rPr>
              <a:t>Samsung Innovation campus</a:t>
            </a:r>
          </a:p>
        </p:txBody>
      </p:sp>
      <p:sp>
        <p:nvSpPr>
          <p:cNvPr id="9" name="TextBox 9"/>
          <p:cNvSpPr txBox="1"/>
          <p:nvPr/>
        </p:nvSpPr>
        <p:spPr>
          <a:xfrm>
            <a:off x="3324248" y="942975"/>
            <a:ext cx="11718386" cy="1415188"/>
          </a:xfrm>
          <a:prstGeom prst="rect">
            <a:avLst/>
          </a:prstGeom>
        </p:spPr>
        <p:txBody>
          <a:bodyPr lIns="0" tIns="0" rIns="0" bIns="0" rtlCol="0" anchor="t">
            <a:spAutoFit/>
          </a:bodyPr>
          <a:lstStyle/>
          <a:p>
            <a:pPr algn="ctr">
              <a:lnSpc>
                <a:spcPts val="5717"/>
              </a:lnSpc>
            </a:pPr>
            <a:r>
              <a:rPr lang="en-US" sz="4084">
                <a:solidFill>
                  <a:srgbClr val="01237D"/>
                </a:solidFill>
                <a:latin typeface="Open Sans Extra Bold"/>
                <a:ea typeface="Open Sans Extra Bold"/>
                <a:cs typeface="Open Sans Extra Bold"/>
                <a:sym typeface="Open Sans Extra Bold"/>
              </a:rPr>
              <a:t>The most important columns that effects</a:t>
            </a:r>
          </a:p>
          <a:p>
            <a:pPr algn="ctr">
              <a:lnSpc>
                <a:spcPts val="5717"/>
              </a:lnSpc>
              <a:spcBef>
                <a:spcPct val="0"/>
              </a:spcBef>
            </a:pPr>
            <a:r>
              <a:rPr lang="en-US" sz="4084">
                <a:solidFill>
                  <a:srgbClr val="01237D"/>
                </a:solidFill>
                <a:latin typeface="Open Sans Extra Bold"/>
                <a:ea typeface="Open Sans Extra Bold"/>
                <a:cs typeface="Open Sans Extra Bold"/>
                <a:sym typeface="Open Sans Extra Bold"/>
              </a:rPr>
              <a:t>  on our models models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7012036" y="-2801654"/>
            <a:ext cx="15890308" cy="15890308"/>
          </a:xfrm>
          <a:custGeom>
            <a:avLst/>
            <a:gdLst/>
            <a:ahLst/>
            <a:cxnLst/>
            <a:rect l="l" t="t" r="r" b="b"/>
            <a:pathLst>
              <a:path w="15890308" h="15890308">
                <a:moveTo>
                  <a:pt x="0" y="0"/>
                </a:moveTo>
                <a:lnTo>
                  <a:pt x="15890308" y="0"/>
                </a:lnTo>
                <a:lnTo>
                  <a:pt x="15890308" y="15890308"/>
                </a:lnTo>
                <a:lnTo>
                  <a:pt x="0" y="15890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007842" y="-1797460"/>
            <a:ext cx="13881919" cy="13881919"/>
          </a:xfrm>
          <a:custGeom>
            <a:avLst/>
            <a:gdLst/>
            <a:ahLst/>
            <a:cxnLst/>
            <a:rect l="l" t="t" r="r" b="b"/>
            <a:pathLst>
              <a:path w="13881919" h="13881919">
                <a:moveTo>
                  <a:pt x="0" y="0"/>
                </a:moveTo>
                <a:lnTo>
                  <a:pt x="13881919" y="0"/>
                </a:lnTo>
                <a:lnTo>
                  <a:pt x="13881919" y="13881919"/>
                </a:lnTo>
                <a:lnTo>
                  <a:pt x="0" y="138819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028700" y="3285137"/>
            <a:ext cx="6033363" cy="823976"/>
          </a:xfrm>
          <a:prstGeom prst="rect">
            <a:avLst/>
          </a:prstGeom>
        </p:spPr>
        <p:txBody>
          <a:bodyPr lIns="0" tIns="0" rIns="0" bIns="0" rtlCol="0" anchor="t">
            <a:spAutoFit/>
          </a:bodyPr>
          <a:lstStyle/>
          <a:p>
            <a:pPr algn="l">
              <a:lnSpc>
                <a:spcPts val="6553"/>
              </a:lnSpc>
            </a:pPr>
            <a:r>
              <a:rPr lang="en-US" sz="4680" b="1">
                <a:solidFill>
                  <a:srgbClr val="FDFDFD"/>
                </a:solidFill>
                <a:latin typeface="Arimo Bold"/>
                <a:ea typeface="Arimo Bold"/>
                <a:cs typeface="Arimo Bold"/>
                <a:sym typeface="Arimo Bold"/>
              </a:rPr>
              <a:t>Recommendations</a:t>
            </a:r>
          </a:p>
        </p:txBody>
      </p:sp>
      <p:sp>
        <p:nvSpPr>
          <p:cNvPr id="5" name="TextBox 5"/>
          <p:cNvSpPr txBox="1"/>
          <p:nvPr/>
        </p:nvSpPr>
        <p:spPr>
          <a:xfrm>
            <a:off x="295596" y="4567658"/>
            <a:ext cx="7340136" cy="1181608"/>
          </a:xfrm>
          <a:prstGeom prst="rect">
            <a:avLst/>
          </a:prstGeom>
        </p:spPr>
        <p:txBody>
          <a:bodyPr lIns="0" tIns="0" rIns="0" bIns="0" rtlCol="0" anchor="t">
            <a:spAutoFit/>
          </a:bodyPr>
          <a:lstStyle/>
          <a:p>
            <a:pPr algn="ctr">
              <a:lnSpc>
                <a:spcPts val="3122"/>
              </a:lnSpc>
            </a:pPr>
            <a:r>
              <a:rPr lang="en-US" sz="2230" spc="-44">
                <a:solidFill>
                  <a:srgbClr val="FDFDFD"/>
                </a:solidFill>
                <a:latin typeface="Poppins"/>
                <a:ea typeface="Poppins"/>
                <a:cs typeface="Poppins"/>
                <a:sym typeface="Poppins"/>
              </a:rPr>
              <a:t>These steps focus on targeted interventions to reduce credit card fraud across merchants, customers, and transaction categories.</a:t>
            </a:r>
          </a:p>
        </p:txBody>
      </p:sp>
      <p:sp>
        <p:nvSpPr>
          <p:cNvPr id="6" name="Freeform 6"/>
          <p:cNvSpPr/>
          <p:nvPr/>
        </p:nvSpPr>
        <p:spPr>
          <a:xfrm>
            <a:off x="8300704" y="869360"/>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9920519" y="1205180"/>
            <a:ext cx="7033163" cy="425239"/>
          </a:xfrm>
          <a:prstGeom prst="rect">
            <a:avLst/>
          </a:prstGeom>
        </p:spPr>
        <p:txBody>
          <a:bodyPr lIns="0" tIns="0" rIns="0" bIns="0" rtlCol="0" anchor="t">
            <a:spAutoFit/>
          </a:bodyPr>
          <a:lstStyle/>
          <a:p>
            <a:pPr algn="l">
              <a:lnSpc>
                <a:spcPts val="3335"/>
              </a:lnSpc>
            </a:pPr>
            <a:r>
              <a:rPr lang="en-US" sz="2381" spc="-46">
                <a:solidFill>
                  <a:srgbClr val="145DA0"/>
                </a:solidFill>
                <a:latin typeface="Poppins"/>
                <a:ea typeface="Poppins"/>
                <a:cs typeface="Poppins"/>
                <a:sym typeface="Poppins"/>
              </a:rPr>
              <a:t>Enhanced Monitoring for High-Risk Merchants</a:t>
            </a:r>
          </a:p>
        </p:txBody>
      </p:sp>
      <p:sp>
        <p:nvSpPr>
          <p:cNvPr id="8" name="TextBox 8"/>
          <p:cNvSpPr txBox="1"/>
          <p:nvPr/>
        </p:nvSpPr>
        <p:spPr>
          <a:xfrm>
            <a:off x="8481889" y="1075897"/>
            <a:ext cx="1134140" cy="906407"/>
          </a:xfrm>
          <a:prstGeom prst="rect">
            <a:avLst/>
          </a:prstGeom>
        </p:spPr>
        <p:txBody>
          <a:bodyPr lIns="0" tIns="0" rIns="0" bIns="0" rtlCol="0" anchor="t">
            <a:spAutoFit/>
          </a:bodyPr>
          <a:lstStyle/>
          <a:p>
            <a:pPr algn="ctr">
              <a:lnSpc>
                <a:spcPts val="6697"/>
              </a:lnSpc>
            </a:pPr>
            <a:r>
              <a:rPr lang="en-US" sz="4784" b="1">
                <a:solidFill>
                  <a:srgbClr val="FDFDFD"/>
                </a:solidFill>
                <a:latin typeface="Arimo Bold"/>
                <a:ea typeface="Arimo Bold"/>
                <a:cs typeface="Arimo Bold"/>
                <a:sym typeface="Arimo Bold"/>
              </a:rPr>
              <a:t>01</a:t>
            </a:r>
          </a:p>
        </p:txBody>
      </p:sp>
      <p:sp>
        <p:nvSpPr>
          <p:cNvPr id="9" name="Freeform 9"/>
          <p:cNvSpPr/>
          <p:nvPr/>
        </p:nvSpPr>
        <p:spPr>
          <a:xfrm>
            <a:off x="8918275" y="2438143"/>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10475881" y="2796054"/>
            <a:ext cx="6477801" cy="808847"/>
          </a:xfrm>
          <a:prstGeom prst="rect">
            <a:avLst/>
          </a:prstGeom>
        </p:spPr>
        <p:txBody>
          <a:bodyPr lIns="0" tIns="0" rIns="0" bIns="0" rtlCol="0" anchor="t">
            <a:spAutoFit/>
          </a:bodyPr>
          <a:lstStyle/>
          <a:p>
            <a:pPr algn="l">
              <a:lnSpc>
                <a:spcPts val="3191"/>
              </a:lnSpc>
            </a:pPr>
            <a:r>
              <a:rPr lang="en-US" sz="2279" spc="-43">
                <a:solidFill>
                  <a:srgbClr val="145DA0"/>
                </a:solidFill>
                <a:latin typeface="Poppins"/>
                <a:ea typeface="Poppins"/>
                <a:cs typeface="Poppins"/>
                <a:sym typeface="Poppins"/>
              </a:rPr>
              <a:t>Category-Specific Fraud Prevention Strategies</a:t>
            </a:r>
          </a:p>
          <a:p>
            <a:pPr algn="l">
              <a:lnSpc>
                <a:spcPts val="3192"/>
              </a:lnSpc>
            </a:pPr>
            <a:endParaRPr lang="en-US" sz="2279" spc="-43">
              <a:solidFill>
                <a:srgbClr val="145DA0"/>
              </a:solidFill>
              <a:latin typeface="Poppins"/>
              <a:ea typeface="Poppins"/>
              <a:cs typeface="Poppins"/>
              <a:sym typeface="Poppins"/>
            </a:endParaRPr>
          </a:p>
        </p:txBody>
      </p:sp>
      <p:sp>
        <p:nvSpPr>
          <p:cNvPr id="11" name="TextBox 11"/>
          <p:cNvSpPr txBox="1"/>
          <p:nvPr/>
        </p:nvSpPr>
        <p:spPr>
          <a:xfrm>
            <a:off x="9012832" y="2692665"/>
            <a:ext cx="1134140" cy="906407"/>
          </a:xfrm>
          <a:prstGeom prst="rect">
            <a:avLst/>
          </a:prstGeom>
        </p:spPr>
        <p:txBody>
          <a:bodyPr lIns="0" tIns="0" rIns="0" bIns="0" rtlCol="0" anchor="t">
            <a:spAutoFit/>
          </a:bodyPr>
          <a:lstStyle/>
          <a:p>
            <a:pPr algn="ctr">
              <a:lnSpc>
                <a:spcPts val="6697"/>
              </a:lnSpc>
            </a:pPr>
            <a:r>
              <a:rPr lang="en-US" sz="4784" b="1">
                <a:solidFill>
                  <a:srgbClr val="FDFDFD"/>
                </a:solidFill>
                <a:latin typeface="Arimo Bold"/>
                <a:ea typeface="Arimo Bold"/>
                <a:cs typeface="Arimo Bold"/>
                <a:sym typeface="Arimo Bold"/>
              </a:rPr>
              <a:t>02</a:t>
            </a:r>
          </a:p>
        </p:txBody>
      </p:sp>
      <p:sp>
        <p:nvSpPr>
          <p:cNvPr id="12" name="Freeform 12"/>
          <p:cNvSpPr/>
          <p:nvPr/>
        </p:nvSpPr>
        <p:spPr>
          <a:xfrm>
            <a:off x="9012832" y="4109113"/>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TextBox 13"/>
          <p:cNvSpPr txBox="1"/>
          <p:nvPr/>
        </p:nvSpPr>
        <p:spPr>
          <a:xfrm>
            <a:off x="10570438" y="4440959"/>
            <a:ext cx="7578563" cy="1110449"/>
          </a:xfrm>
          <a:prstGeom prst="rect">
            <a:avLst/>
          </a:prstGeom>
        </p:spPr>
        <p:txBody>
          <a:bodyPr lIns="0" tIns="0" rIns="0" bIns="0" rtlCol="0" anchor="t">
            <a:spAutoFit/>
          </a:bodyPr>
          <a:lstStyle/>
          <a:p>
            <a:pPr algn="l">
              <a:lnSpc>
                <a:spcPts val="3051"/>
              </a:lnSpc>
            </a:pPr>
            <a:r>
              <a:rPr lang="en-US" sz="2179" spc="-41">
                <a:solidFill>
                  <a:srgbClr val="145DA0"/>
                </a:solidFill>
                <a:latin typeface="Poppins"/>
                <a:ea typeface="Poppins"/>
                <a:cs typeface="Poppins"/>
                <a:sym typeface="Poppins"/>
              </a:rPr>
              <a:t>Demographic and Occupation-Based Fraud Risk Profiling</a:t>
            </a:r>
          </a:p>
          <a:p>
            <a:pPr algn="l">
              <a:lnSpc>
                <a:spcPts val="2635"/>
              </a:lnSpc>
            </a:pPr>
            <a:endParaRPr lang="en-US" sz="2179" spc="-41">
              <a:solidFill>
                <a:srgbClr val="145DA0"/>
              </a:solidFill>
              <a:latin typeface="Poppins"/>
              <a:ea typeface="Poppins"/>
              <a:cs typeface="Poppins"/>
              <a:sym typeface="Poppins"/>
            </a:endParaRPr>
          </a:p>
        </p:txBody>
      </p:sp>
      <p:sp>
        <p:nvSpPr>
          <p:cNvPr id="14" name="TextBox 14"/>
          <p:cNvSpPr txBox="1"/>
          <p:nvPr/>
        </p:nvSpPr>
        <p:spPr>
          <a:xfrm>
            <a:off x="9208391" y="4349658"/>
            <a:ext cx="1134140" cy="906407"/>
          </a:xfrm>
          <a:prstGeom prst="rect">
            <a:avLst/>
          </a:prstGeom>
        </p:spPr>
        <p:txBody>
          <a:bodyPr lIns="0" tIns="0" rIns="0" bIns="0" rtlCol="0" anchor="t">
            <a:spAutoFit/>
          </a:bodyPr>
          <a:lstStyle/>
          <a:p>
            <a:pPr algn="ctr">
              <a:lnSpc>
                <a:spcPts val="6697"/>
              </a:lnSpc>
            </a:pPr>
            <a:r>
              <a:rPr lang="en-US" sz="4784" b="1">
                <a:solidFill>
                  <a:srgbClr val="FDFDFD"/>
                </a:solidFill>
                <a:latin typeface="Arimo Bold"/>
                <a:ea typeface="Arimo Bold"/>
                <a:cs typeface="Arimo Bold"/>
                <a:sym typeface="Arimo Bold"/>
              </a:rPr>
              <a:t>03</a:t>
            </a:r>
          </a:p>
        </p:txBody>
      </p:sp>
      <p:sp>
        <p:nvSpPr>
          <p:cNvPr id="15" name="Freeform 15"/>
          <p:cNvSpPr/>
          <p:nvPr/>
        </p:nvSpPr>
        <p:spPr>
          <a:xfrm>
            <a:off x="8496263" y="7452925"/>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TextBox 16"/>
          <p:cNvSpPr txBox="1"/>
          <p:nvPr/>
        </p:nvSpPr>
        <p:spPr>
          <a:xfrm>
            <a:off x="10075210" y="7957750"/>
            <a:ext cx="7002297" cy="434814"/>
          </a:xfrm>
          <a:prstGeom prst="rect">
            <a:avLst/>
          </a:prstGeom>
        </p:spPr>
        <p:txBody>
          <a:bodyPr lIns="0" tIns="0" rIns="0" bIns="0" rtlCol="0" anchor="t">
            <a:spAutoFit/>
          </a:bodyPr>
          <a:lstStyle/>
          <a:p>
            <a:pPr algn="l">
              <a:lnSpc>
                <a:spcPts val="3332"/>
              </a:lnSpc>
            </a:pPr>
            <a:r>
              <a:rPr lang="en-US" sz="2379" spc="-46">
                <a:solidFill>
                  <a:srgbClr val="145DA0"/>
                </a:solidFill>
                <a:latin typeface="Poppins"/>
                <a:ea typeface="Poppins"/>
                <a:cs typeface="Poppins"/>
                <a:sym typeface="Poppins"/>
              </a:rPr>
              <a:t>City and Region-Based Fraud Trends Monitoring</a:t>
            </a:r>
          </a:p>
        </p:txBody>
      </p:sp>
      <p:sp>
        <p:nvSpPr>
          <p:cNvPr id="17" name="TextBox 17"/>
          <p:cNvSpPr txBox="1"/>
          <p:nvPr/>
        </p:nvSpPr>
        <p:spPr>
          <a:xfrm>
            <a:off x="8641321" y="7678293"/>
            <a:ext cx="1134140" cy="831063"/>
          </a:xfrm>
          <a:prstGeom prst="rect">
            <a:avLst/>
          </a:prstGeom>
        </p:spPr>
        <p:txBody>
          <a:bodyPr lIns="0" tIns="0" rIns="0" bIns="0" rtlCol="0" anchor="t">
            <a:spAutoFit/>
          </a:bodyPr>
          <a:lstStyle/>
          <a:p>
            <a:pPr algn="ctr">
              <a:lnSpc>
                <a:spcPts val="6697"/>
              </a:lnSpc>
            </a:pPr>
            <a:r>
              <a:rPr lang="en-US" sz="4784" b="1">
                <a:solidFill>
                  <a:srgbClr val="FDFDFD"/>
                </a:solidFill>
                <a:latin typeface="Arimo Bold"/>
                <a:ea typeface="Arimo Bold"/>
                <a:cs typeface="Arimo Bold"/>
                <a:sym typeface="Arimo Bold"/>
              </a:rPr>
              <a:t>05</a:t>
            </a:r>
          </a:p>
        </p:txBody>
      </p:sp>
      <p:sp>
        <p:nvSpPr>
          <p:cNvPr id="18" name="Freeform 18"/>
          <p:cNvSpPr/>
          <p:nvPr/>
        </p:nvSpPr>
        <p:spPr>
          <a:xfrm>
            <a:off x="7544352" y="1634772"/>
            <a:ext cx="391120" cy="391120"/>
          </a:xfrm>
          <a:custGeom>
            <a:avLst/>
            <a:gdLst/>
            <a:ahLst/>
            <a:cxnLst/>
            <a:rect l="l" t="t" r="r" b="b"/>
            <a:pathLst>
              <a:path w="391120" h="391120">
                <a:moveTo>
                  <a:pt x="0" y="0"/>
                </a:moveTo>
                <a:lnTo>
                  <a:pt x="391120" y="0"/>
                </a:lnTo>
                <a:lnTo>
                  <a:pt x="391120" y="391120"/>
                </a:lnTo>
                <a:lnTo>
                  <a:pt x="0" y="391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a:off x="8131031" y="3150271"/>
            <a:ext cx="391120" cy="391120"/>
          </a:xfrm>
          <a:custGeom>
            <a:avLst/>
            <a:gdLst/>
            <a:ahLst/>
            <a:cxnLst/>
            <a:rect l="l" t="t" r="r" b="b"/>
            <a:pathLst>
              <a:path w="391120" h="391120">
                <a:moveTo>
                  <a:pt x="0" y="0"/>
                </a:moveTo>
                <a:lnTo>
                  <a:pt x="391120" y="0"/>
                </a:lnTo>
                <a:lnTo>
                  <a:pt x="391120" y="391120"/>
                </a:lnTo>
                <a:lnTo>
                  <a:pt x="0" y="391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0" name="Freeform 20"/>
          <p:cNvSpPr/>
          <p:nvPr/>
        </p:nvSpPr>
        <p:spPr>
          <a:xfrm>
            <a:off x="7739912" y="7621767"/>
            <a:ext cx="391120" cy="391120"/>
          </a:xfrm>
          <a:custGeom>
            <a:avLst/>
            <a:gdLst/>
            <a:ahLst/>
            <a:cxnLst/>
            <a:rect l="l" t="t" r="r" b="b"/>
            <a:pathLst>
              <a:path w="391120" h="391120">
                <a:moveTo>
                  <a:pt x="0" y="0"/>
                </a:moveTo>
                <a:lnTo>
                  <a:pt x="391119" y="0"/>
                </a:lnTo>
                <a:lnTo>
                  <a:pt x="391119" y="391120"/>
                </a:lnTo>
                <a:lnTo>
                  <a:pt x="0" y="391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Freeform 21"/>
          <p:cNvSpPr/>
          <p:nvPr/>
        </p:nvSpPr>
        <p:spPr>
          <a:xfrm>
            <a:off x="8226981" y="4752380"/>
            <a:ext cx="391120" cy="391120"/>
          </a:xfrm>
          <a:custGeom>
            <a:avLst/>
            <a:gdLst/>
            <a:ahLst/>
            <a:cxnLst/>
            <a:rect l="l" t="t" r="r" b="b"/>
            <a:pathLst>
              <a:path w="391120" h="391120">
                <a:moveTo>
                  <a:pt x="0" y="0"/>
                </a:moveTo>
                <a:lnTo>
                  <a:pt x="391120" y="0"/>
                </a:lnTo>
                <a:lnTo>
                  <a:pt x="391120" y="391120"/>
                </a:lnTo>
                <a:lnTo>
                  <a:pt x="0" y="391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22" name="Group 22"/>
          <p:cNvGrpSpPr/>
          <p:nvPr/>
        </p:nvGrpSpPr>
        <p:grpSpPr>
          <a:xfrm>
            <a:off x="7828738" y="9328634"/>
            <a:ext cx="10435762" cy="38100"/>
            <a:chOff x="0" y="0"/>
            <a:chExt cx="13914349" cy="50800"/>
          </a:xfrm>
        </p:grpSpPr>
        <p:sp>
          <p:nvSpPr>
            <p:cNvPr id="23" name="Freeform 23"/>
            <p:cNvSpPr/>
            <p:nvPr/>
          </p:nvSpPr>
          <p:spPr>
            <a:xfrm>
              <a:off x="25400" y="0"/>
              <a:ext cx="13863574" cy="50800"/>
            </a:xfrm>
            <a:custGeom>
              <a:avLst/>
              <a:gdLst/>
              <a:ahLst/>
              <a:cxnLst/>
              <a:rect l="l" t="t" r="r" b="b"/>
              <a:pathLst>
                <a:path w="13863574" h="50800">
                  <a:moveTo>
                    <a:pt x="0" y="0"/>
                  </a:moveTo>
                  <a:lnTo>
                    <a:pt x="13863574" y="0"/>
                  </a:lnTo>
                  <a:lnTo>
                    <a:pt x="13863574" y="50800"/>
                  </a:lnTo>
                  <a:lnTo>
                    <a:pt x="0" y="50800"/>
                  </a:lnTo>
                  <a:close/>
                </a:path>
              </a:pathLst>
            </a:custGeom>
            <a:solidFill>
              <a:srgbClr val="01237D"/>
            </a:solidFill>
          </p:spPr>
          <p:txBody>
            <a:bodyPr/>
            <a:lstStyle/>
            <a:p>
              <a:endParaRPr lang="en-US"/>
            </a:p>
          </p:txBody>
        </p:sp>
      </p:grpSp>
      <p:sp>
        <p:nvSpPr>
          <p:cNvPr id="24" name="TextBox 24"/>
          <p:cNvSpPr txBox="1"/>
          <p:nvPr/>
        </p:nvSpPr>
        <p:spPr>
          <a:xfrm>
            <a:off x="14384204" y="9551554"/>
            <a:ext cx="3585080" cy="370840"/>
          </a:xfrm>
          <a:prstGeom prst="rect">
            <a:avLst/>
          </a:prstGeom>
        </p:spPr>
        <p:txBody>
          <a:bodyPr lIns="0" tIns="0" rIns="0" bIns="0" rtlCol="0" anchor="t">
            <a:spAutoFit/>
          </a:bodyPr>
          <a:lstStyle/>
          <a:p>
            <a:pPr algn="ctr">
              <a:lnSpc>
                <a:spcPts val="2659"/>
              </a:lnSpc>
            </a:pPr>
            <a:r>
              <a:rPr lang="en-US" sz="1899" b="1">
                <a:solidFill>
                  <a:srgbClr val="01237D"/>
                </a:solidFill>
                <a:latin typeface="Arimo Bold"/>
                <a:ea typeface="Arimo Bold"/>
                <a:cs typeface="Arimo Bold"/>
                <a:sym typeface="Arimo Bold"/>
              </a:rPr>
              <a:t>Samsung Innovation campus</a:t>
            </a:r>
          </a:p>
        </p:txBody>
      </p:sp>
      <p:sp>
        <p:nvSpPr>
          <p:cNvPr id="25" name="Freeform 25"/>
          <p:cNvSpPr/>
          <p:nvPr/>
        </p:nvSpPr>
        <p:spPr>
          <a:xfrm>
            <a:off x="8131031" y="6239453"/>
            <a:ext cx="391120" cy="391120"/>
          </a:xfrm>
          <a:custGeom>
            <a:avLst/>
            <a:gdLst/>
            <a:ahLst/>
            <a:cxnLst/>
            <a:rect l="l" t="t" r="r" b="b"/>
            <a:pathLst>
              <a:path w="391120" h="391120">
                <a:moveTo>
                  <a:pt x="0" y="0"/>
                </a:moveTo>
                <a:lnTo>
                  <a:pt x="391120" y="0"/>
                </a:lnTo>
                <a:lnTo>
                  <a:pt x="391120"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6" name="Freeform 26"/>
          <p:cNvSpPr/>
          <p:nvPr/>
        </p:nvSpPr>
        <p:spPr>
          <a:xfrm>
            <a:off x="8903901" y="5808864"/>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7" name="TextBox 27"/>
          <p:cNvSpPr txBox="1"/>
          <p:nvPr/>
        </p:nvSpPr>
        <p:spPr>
          <a:xfrm>
            <a:off x="9072995" y="6101126"/>
            <a:ext cx="1013813" cy="744482"/>
          </a:xfrm>
          <a:prstGeom prst="rect">
            <a:avLst/>
          </a:prstGeom>
        </p:spPr>
        <p:txBody>
          <a:bodyPr lIns="0" tIns="0" rIns="0" bIns="0" rtlCol="0" anchor="t">
            <a:spAutoFit/>
          </a:bodyPr>
          <a:lstStyle/>
          <a:p>
            <a:pPr algn="ctr">
              <a:lnSpc>
                <a:spcPts val="5986"/>
              </a:lnSpc>
            </a:pPr>
            <a:r>
              <a:rPr lang="en-US" sz="4276" b="1">
                <a:solidFill>
                  <a:srgbClr val="FDFDFD"/>
                </a:solidFill>
                <a:latin typeface="Arimo Bold"/>
                <a:ea typeface="Arimo Bold"/>
                <a:cs typeface="Arimo Bold"/>
                <a:sym typeface="Arimo Bold"/>
              </a:rPr>
              <a:t>04</a:t>
            </a:r>
          </a:p>
        </p:txBody>
      </p:sp>
      <p:sp>
        <p:nvSpPr>
          <p:cNvPr id="28" name="TextBox 28"/>
          <p:cNvSpPr txBox="1"/>
          <p:nvPr/>
        </p:nvSpPr>
        <p:spPr>
          <a:xfrm>
            <a:off x="10585332" y="6154552"/>
            <a:ext cx="6565037" cy="808831"/>
          </a:xfrm>
          <a:prstGeom prst="rect">
            <a:avLst/>
          </a:prstGeom>
        </p:spPr>
        <p:txBody>
          <a:bodyPr lIns="0" tIns="0" rIns="0" bIns="0" rtlCol="0" anchor="t">
            <a:spAutoFit/>
          </a:bodyPr>
          <a:lstStyle/>
          <a:p>
            <a:pPr algn="l">
              <a:lnSpc>
                <a:spcPts val="3192"/>
              </a:lnSpc>
            </a:pPr>
            <a:r>
              <a:rPr lang="en-US" sz="2279" spc="-44">
                <a:solidFill>
                  <a:srgbClr val="145DA0"/>
                </a:solidFill>
                <a:latin typeface="Poppins"/>
                <a:ea typeface="Poppins"/>
                <a:cs typeface="Poppins"/>
                <a:sym typeface="Poppins"/>
              </a:rPr>
              <a:t>Time-Based Fraud Detection and Real-Time Alerts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7012036" y="-2801654"/>
            <a:ext cx="15890308" cy="15890308"/>
          </a:xfrm>
          <a:custGeom>
            <a:avLst/>
            <a:gdLst/>
            <a:ahLst/>
            <a:cxnLst/>
            <a:rect l="l" t="t" r="r" b="b"/>
            <a:pathLst>
              <a:path w="15890308" h="15890308">
                <a:moveTo>
                  <a:pt x="0" y="0"/>
                </a:moveTo>
                <a:lnTo>
                  <a:pt x="15890308" y="0"/>
                </a:lnTo>
                <a:lnTo>
                  <a:pt x="15890308" y="15890308"/>
                </a:lnTo>
                <a:lnTo>
                  <a:pt x="0" y="15890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007842" y="-1797460"/>
            <a:ext cx="13881919" cy="13881919"/>
          </a:xfrm>
          <a:custGeom>
            <a:avLst/>
            <a:gdLst/>
            <a:ahLst/>
            <a:cxnLst/>
            <a:rect l="l" t="t" r="r" b="b"/>
            <a:pathLst>
              <a:path w="13881919" h="13881919">
                <a:moveTo>
                  <a:pt x="0" y="0"/>
                </a:moveTo>
                <a:lnTo>
                  <a:pt x="13881919" y="0"/>
                </a:lnTo>
                <a:lnTo>
                  <a:pt x="13881919" y="13881919"/>
                </a:lnTo>
                <a:lnTo>
                  <a:pt x="0" y="138819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028700" y="3285137"/>
            <a:ext cx="6033363" cy="823976"/>
          </a:xfrm>
          <a:prstGeom prst="rect">
            <a:avLst/>
          </a:prstGeom>
        </p:spPr>
        <p:txBody>
          <a:bodyPr lIns="0" tIns="0" rIns="0" bIns="0" rtlCol="0" anchor="t">
            <a:spAutoFit/>
          </a:bodyPr>
          <a:lstStyle/>
          <a:p>
            <a:pPr algn="l">
              <a:lnSpc>
                <a:spcPts val="6553"/>
              </a:lnSpc>
            </a:pPr>
            <a:r>
              <a:rPr lang="en-US" sz="4680" b="1">
                <a:solidFill>
                  <a:srgbClr val="FDFDFD"/>
                </a:solidFill>
                <a:latin typeface="Arimo Bold"/>
                <a:ea typeface="Arimo Bold"/>
                <a:cs typeface="Arimo Bold"/>
                <a:sym typeface="Arimo Bold"/>
              </a:rPr>
              <a:t>Recommendations</a:t>
            </a:r>
          </a:p>
        </p:txBody>
      </p:sp>
      <p:sp>
        <p:nvSpPr>
          <p:cNvPr id="5" name="TextBox 5"/>
          <p:cNvSpPr txBox="1"/>
          <p:nvPr/>
        </p:nvSpPr>
        <p:spPr>
          <a:xfrm>
            <a:off x="295596" y="4567658"/>
            <a:ext cx="7340136" cy="1572133"/>
          </a:xfrm>
          <a:prstGeom prst="rect">
            <a:avLst/>
          </a:prstGeom>
        </p:spPr>
        <p:txBody>
          <a:bodyPr lIns="0" tIns="0" rIns="0" bIns="0" rtlCol="0" anchor="t">
            <a:spAutoFit/>
          </a:bodyPr>
          <a:lstStyle/>
          <a:p>
            <a:pPr algn="ctr">
              <a:lnSpc>
                <a:spcPts val="3122"/>
              </a:lnSpc>
            </a:pPr>
            <a:r>
              <a:rPr lang="en-US" sz="2230" spc="-44">
                <a:solidFill>
                  <a:srgbClr val="FDFDFD"/>
                </a:solidFill>
                <a:latin typeface="Poppins"/>
                <a:ea typeface="Poppins"/>
                <a:cs typeface="Poppins"/>
                <a:sym typeface="Poppins"/>
              </a:rPr>
              <a:t>These security measures focus on protecting sensitive card data, detecting fraud early, and ensuring strong verification and compliance practices.</a:t>
            </a:r>
          </a:p>
        </p:txBody>
      </p:sp>
      <p:sp>
        <p:nvSpPr>
          <p:cNvPr id="6" name="Freeform 6"/>
          <p:cNvSpPr/>
          <p:nvPr/>
        </p:nvSpPr>
        <p:spPr>
          <a:xfrm>
            <a:off x="8300704" y="869360"/>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9906969" y="1057863"/>
            <a:ext cx="7338781" cy="808796"/>
          </a:xfrm>
          <a:prstGeom prst="rect">
            <a:avLst/>
          </a:prstGeom>
        </p:spPr>
        <p:txBody>
          <a:bodyPr lIns="0" tIns="0" rIns="0" bIns="0" rtlCol="0" anchor="t">
            <a:spAutoFit/>
          </a:bodyPr>
          <a:lstStyle/>
          <a:p>
            <a:pPr algn="l">
              <a:lnSpc>
                <a:spcPts val="3194"/>
              </a:lnSpc>
            </a:pPr>
            <a:r>
              <a:rPr lang="en-US" sz="2281" spc="-43">
                <a:solidFill>
                  <a:srgbClr val="145DA0"/>
                </a:solidFill>
                <a:latin typeface="Poppins"/>
                <a:ea typeface="Poppins"/>
                <a:cs typeface="Poppins"/>
                <a:sym typeface="Poppins"/>
              </a:rPr>
              <a:t>Enforce multi-layered authentication for both</a:t>
            </a:r>
          </a:p>
          <a:p>
            <a:pPr algn="l">
              <a:lnSpc>
                <a:spcPts val="3195"/>
              </a:lnSpc>
            </a:pPr>
            <a:r>
              <a:rPr lang="en-US" sz="2281" spc="-44">
                <a:solidFill>
                  <a:srgbClr val="145DA0"/>
                </a:solidFill>
                <a:latin typeface="Poppins"/>
                <a:ea typeface="Poppins"/>
                <a:cs typeface="Poppins"/>
                <a:sym typeface="Poppins"/>
              </a:rPr>
              <a:t> high-value transactions and high-risk categories</a:t>
            </a:r>
          </a:p>
        </p:txBody>
      </p:sp>
      <p:sp>
        <p:nvSpPr>
          <p:cNvPr id="8" name="TextBox 8"/>
          <p:cNvSpPr txBox="1"/>
          <p:nvPr/>
        </p:nvSpPr>
        <p:spPr>
          <a:xfrm>
            <a:off x="8481889" y="1075897"/>
            <a:ext cx="1134140" cy="906407"/>
          </a:xfrm>
          <a:prstGeom prst="rect">
            <a:avLst/>
          </a:prstGeom>
        </p:spPr>
        <p:txBody>
          <a:bodyPr lIns="0" tIns="0" rIns="0" bIns="0" rtlCol="0" anchor="t">
            <a:spAutoFit/>
          </a:bodyPr>
          <a:lstStyle/>
          <a:p>
            <a:pPr algn="ctr">
              <a:lnSpc>
                <a:spcPts val="6697"/>
              </a:lnSpc>
            </a:pPr>
            <a:r>
              <a:rPr lang="en-US" sz="4784" b="1">
                <a:solidFill>
                  <a:srgbClr val="FDFDFD"/>
                </a:solidFill>
                <a:latin typeface="Arimo Bold"/>
                <a:ea typeface="Arimo Bold"/>
                <a:cs typeface="Arimo Bold"/>
                <a:sym typeface="Arimo Bold"/>
              </a:rPr>
              <a:t>01</a:t>
            </a:r>
          </a:p>
        </p:txBody>
      </p:sp>
      <p:sp>
        <p:nvSpPr>
          <p:cNvPr id="9" name="Freeform 9"/>
          <p:cNvSpPr/>
          <p:nvPr/>
        </p:nvSpPr>
        <p:spPr>
          <a:xfrm>
            <a:off x="8918275" y="2438143"/>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10475881" y="2539798"/>
            <a:ext cx="6783419" cy="1154272"/>
          </a:xfrm>
          <a:prstGeom prst="rect">
            <a:avLst/>
          </a:prstGeom>
        </p:spPr>
        <p:txBody>
          <a:bodyPr lIns="0" tIns="0" rIns="0" bIns="0" rtlCol="0" anchor="t">
            <a:spAutoFit/>
          </a:bodyPr>
          <a:lstStyle/>
          <a:p>
            <a:pPr algn="l">
              <a:lnSpc>
                <a:spcPts val="3052"/>
              </a:lnSpc>
            </a:pPr>
            <a:r>
              <a:rPr lang="en-US" sz="2179" spc="-42">
                <a:solidFill>
                  <a:srgbClr val="145DA0"/>
                </a:solidFill>
                <a:latin typeface="Poppins"/>
                <a:ea typeface="Poppins"/>
                <a:cs typeface="Poppins"/>
                <a:sym typeface="Poppins"/>
              </a:rPr>
              <a:t>Use geolocation data to cross-check whether the location of the customer matches their previous transaction history.</a:t>
            </a:r>
          </a:p>
        </p:txBody>
      </p:sp>
      <p:sp>
        <p:nvSpPr>
          <p:cNvPr id="11" name="TextBox 11"/>
          <p:cNvSpPr txBox="1"/>
          <p:nvPr/>
        </p:nvSpPr>
        <p:spPr>
          <a:xfrm>
            <a:off x="9012832" y="2692665"/>
            <a:ext cx="1134140" cy="906407"/>
          </a:xfrm>
          <a:prstGeom prst="rect">
            <a:avLst/>
          </a:prstGeom>
        </p:spPr>
        <p:txBody>
          <a:bodyPr lIns="0" tIns="0" rIns="0" bIns="0" rtlCol="0" anchor="t">
            <a:spAutoFit/>
          </a:bodyPr>
          <a:lstStyle/>
          <a:p>
            <a:pPr algn="ctr">
              <a:lnSpc>
                <a:spcPts val="6697"/>
              </a:lnSpc>
            </a:pPr>
            <a:r>
              <a:rPr lang="en-US" sz="4784" b="1">
                <a:solidFill>
                  <a:srgbClr val="FDFDFD"/>
                </a:solidFill>
                <a:latin typeface="Arimo Bold"/>
                <a:ea typeface="Arimo Bold"/>
                <a:cs typeface="Arimo Bold"/>
                <a:sym typeface="Arimo Bold"/>
              </a:rPr>
              <a:t>02</a:t>
            </a:r>
          </a:p>
        </p:txBody>
      </p:sp>
      <p:sp>
        <p:nvSpPr>
          <p:cNvPr id="12" name="Freeform 12"/>
          <p:cNvSpPr/>
          <p:nvPr/>
        </p:nvSpPr>
        <p:spPr>
          <a:xfrm>
            <a:off x="9012832" y="4109113"/>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TextBox 13"/>
          <p:cNvSpPr txBox="1"/>
          <p:nvPr/>
        </p:nvSpPr>
        <p:spPr>
          <a:xfrm>
            <a:off x="10570438" y="4440959"/>
            <a:ext cx="7578563" cy="773221"/>
          </a:xfrm>
          <a:prstGeom prst="rect">
            <a:avLst/>
          </a:prstGeom>
        </p:spPr>
        <p:txBody>
          <a:bodyPr lIns="0" tIns="0" rIns="0" bIns="0" rtlCol="0" anchor="t">
            <a:spAutoFit/>
          </a:bodyPr>
          <a:lstStyle/>
          <a:p>
            <a:pPr algn="l">
              <a:lnSpc>
                <a:spcPts val="3055"/>
              </a:lnSpc>
            </a:pPr>
            <a:r>
              <a:rPr lang="en-US" sz="2181" spc="-42">
                <a:solidFill>
                  <a:srgbClr val="145DA0"/>
                </a:solidFill>
                <a:latin typeface="Poppins"/>
                <a:ea typeface="Poppins"/>
                <a:cs typeface="Poppins"/>
                <a:sym typeface="Poppins"/>
              </a:rPr>
              <a:t>Invest in AI-driven predictive analytics to preemptively identify emerging fraud patterns.</a:t>
            </a:r>
          </a:p>
        </p:txBody>
      </p:sp>
      <p:sp>
        <p:nvSpPr>
          <p:cNvPr id="14" name="TextBox 14"/>
          <p:cNvSpPr txBox="1"/>
          <p:nvPr/>
        </p:nvSpPr>
        <p:spPr>
          <a:xfrm>
            <a:off x="9208391" y="4349658"/>
            <a:ext cx="1134140" cy="906407"/>
          </a:xfrm>
          <a:prstGeom prst="rect">
            <a:avLst/>
          </a:prstGeom>
        </p:spPr>
        <p:txBody>
          <a:bodyPr lIns="0" tIns="0" rIns="0" bIns="0" rtlCol="0" anchor="t">
            <a:spAutoFit/>
          </a:bodyPr>
          <a:lstStyle/>
          <a:p>
            <a:pPr algn="ctr">
              <a:lnSpc>
                <a:spcPts val="6697"/>
              </a:lnSpc>
            </a:pPr>
            <a:r>
              <a:rPr lang="en-US" sz="4784" b="1">
                <a:solidFill>
                  <a:srgbClr val="FDFDFD"/>
                </a:solidFill>
                <a:latin typeface="Arimo Bold"/>
                <a:ea typeface="Arimo Bold"/>
                <a:cs typeface="Arimo Bold"/>
                <a:sym typeface="Arimo Bold"/>
              </a:rPr>
              <a:t>03</a:t>
            </a:r>
          </a:p>
        </p:txBody>
      </p:sp>
      <p:sp>
        <p:nvSpPr>
          <p:cNvPr id="15" name="Freeform 15"/>
          <p:cNvSpPr/>
          <p:nvPr/>
        </p:nvSpPr>
        <p:spPr>
          <a:xfrm>
            <a:off x="8496263" y="7452925"/>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TextBox 16"/>
          <p:cNvSpPr txBox="1"/>
          <p:nvPr/>
        </p:nvSpPr>
        <p:spPr>
          <a:xfrm>
            <a:off x="10075210" y="7967275"/>
            <a:ext cx="7587746" cy="1099663"/>
          </a:xfrm>
          <a:prstGeom prst="rect">
            <a:avLst/>
          </a:prstGeom>
        </p:spPr>
        <p:txBody>
          <a:bodyPr lIns="0" tIns="0" rIns="0" bIns="0" rtlCol="0" anchor="t">
            <a:spAutoFit/>
          </a:bodyPr>
          <a:lstStyle/>
          <a:p>
            <a:pPr algn="l">
              <a:lnSpc>
                <a:spcPts val="2912"/>
              </a:lnSpc>
            </a:pPr>
            <a:r>
              <a:rPr lang="en-US" sz="2079" spc="-40">
                <a:solidFill>
                  <a:srgbClr val="145DA0"/>
                </a:solidFill>
                <a:latin typeface="Poppins"/>
                <a:ea typeface="Poppins"/>
                <a:cs typeface="Poppins"/>
                <a:sym typeface="Poppins"/>
              </a:rPr>
              <a:t>Use End-to-End Encryption (E2EE): Ensure all transaction data is encrypted from the point of sale to prevent interception by malicious actors.</a:t>
            </a:r>
          </a:p>
        </p:txBody>
      </p:sp>
      <p:sp>
        <p:nvSpPr>
          <p:cNvPr id="17" name="TextBox 17"/>
          <p:cNvSpPr txBox="1"/>
          <p:nvPr/>
        </p:nvSpPr>
        <p:spPr>
          <a:xfrm>
            <a:off x="8641321" y="7678293"/>
            <a:ext cx="1134140" cy="831063"/>
          </a:xfrm>
          <a:prstGeom prst="rect">
            <a:avLst/>
          </a:prstGeom>
        </p:spPr>
        <p:txBody>
          <a:bodyPr lIns="0" tIns="0" rIns="0" bIns="0" rtlCol="0" anchor="t">
            <a:spAutoFit/>
          </a:bodyPr>
          <a:lstStyle/>
          <a:p>
            <a:pPr algn="ctr">
              <a:lnSpc>
                <a:spcPts val="6697"/>
              </a:lnSpc>
            </a:pPr>
            <a:r>
              <a:rPr lang="en-US" sz="4784" b="1">
                <a:solidFill>
                  <a:srgbClr val="FDFDFD"/>
                </a:solidFill>
                <a:latin typeface="Arimo Bold"/>
                <a:ea typeface="Arimo Bold"/>
                <a:cs typeface="Arimo Bold"/>
                <a:sym typeface="Arimo Bold"/>
              </a:rPr>
              <a:t>05</a:t>
            </a:r>
          </a:p>
        </p:txBody>
      </p:sp>
      <p:sp>
        <p:nvSpPr>
          <p:cNvPr id="18" name="Freeform 18"/>
          <p:cNvSpPr/>
          <p:nvPr/>
        </p:nvSpPr>
        <p:spPr>
          <a:xfrm>
            <a:off x="7544352" y="1634772"/>
            <a:ext cx="391120" cy="391120"/>
          </a:xfrm>
          <a:custGeom>
            <a:avLst/>
            <a:gdLst/>
            <a:ahLst/>
            <a:cxnLst/>
            <a:rect l="l" t="t" r="r" b="b"/>
            <a:pathLst>
              <a:path w="391120" h="391120">
                <a:moveTo>
                  <a:pt x="0" y="0"/>
                </a:moveTo>
                <a:lnTo>
                  <a:pt x="391120" y="0"/>
                </a:lnTo>
                <a:lnTo>
                  <a:pt x="391120" y="391120"/>
                </a:lnTo>
                <a:lnTo>
                  <a:pt x="0" y="391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a:off x="8131031" y="3150271"/>
            <a:ext cx="391120" cy="391120"/>
          </a:xfrm>
          <a:custGeom>
            <a:avLst/>
            <a:gdLst/>
            <a:ahLst/>
            <a:cxnLst/>
            <a:rect l="l" t="t" r="r" b="b"/>
            <a:pathLst>
              <a:path w="391120" h="391120">
                <a:moveTo>
                  <a:pt x="0" y="0"/>
                </a:moveTo>
                <a:lnTo>
                  <a:pt x="391120" y="0"/>
                </a:lnTo>
                <a:lnTo>
                  <a:pt x="391120" y="391120"/>
                </a:lnTo>
                <a:lnTo>
                  <a:pt x="0" y="391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0" name="Freeform 20"/>
          <p:cNvSpPr/>
          <p:nvPr/>
        </p:nvSpPr>
        <p:spPr>
          <a:xfrm>
            <a:off x="7739912" y="7621767"/>
            <a:ext cx="391120" cy="391120"/>
          </a:xfrm>
          <a:custGeom>
            <a:avLst/>
            <a:gdLst/>
            <a:ahLst/>
            <a:cxnLst/>
            <a:rect l="l" t="t" r="r" b="b"/>
            <a:pathLst>
              <a:path w="391120" h="391120">
                <a:moveTo>
                  <a:pt x="0" y="0"/>
                </a:moveTo>
                <a:lnTo>
                  <a:pt x="391119" y="0"/>
                </a:lnTo>
                <a:lnTo>
                  <a:pt x="391119" y="391120"/>
                </a:lnTo>
                <a:lnTo>
                  <a:pt x="0" y="391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Freeform 21"/>
          <p:cNvSpPr/>
          <p:nvPr/>
        </p:nvSpPr>
        <p:spPr>
          <a:xfrm>
            <a:off x="8226981" y="4752380"/>
            <a:ext cx="391120" cy="391120"/>
          </a:xfrm>
          <a:custGeom>
            <a:avLst/>
            <a:gdLst/>
            <a:ahLst/>
            <a:cxnLst/>
            <a:rect l="l" t="t" r="r" b="b"/>
            <a:pathLst>
              <a:path w="391120" h="391120">
                <a:moveTo>
                  <a:pt x="0" y="0"/>
                </a:moveTo>
                <a:lnTo>
                  <a:pt x="391120" y="0"/>
                </a:lnTo>
                <a:lnTo>
                  <a:pt x="391120" y="391120"/>
                </a:lnTo>
                <a:lnTo>
                  <a:pt x="0" y="391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22" name="Group 22"/>
          <p:cNvGrpSpPr/>
          <p:nvPr/>
        </p:nvGrpSpPr>
        <p:grpSpPr>
          <a:xfrm>
            <a:off x="7828738" y="9328634"/>
            <a:ext cx="10435762" cy="38100"/>
            <a:chOff x="0" y="0"/>
            <a:chExt cx="13914349" cy="50800"/>
          </a:xfrm>
        </p:grpSpPr>
        <p:sp>
          <p:nvSpPr>
            <p:cNvPr id="23" name="Freeform 23"/>
            <p:cNvSpPr/>
            <p:nvPr/>
          </p:nvSpPr>
          <p:spPr>
            <a:xfrm>
              <a:off x="25400" y="0"/>
              <a:ext cx="13863574" cy="50800"/>
            </a:xfrm>
            <a:custGeom>
              <a:avLst/>
              <a:gdLst/>
              <a:ahLst/>
              <a:cxnLst/>
              <a:rect l="l" t="t" r="r" b="b"/>
              <a:pathLst>
                <a:path w="13863574" h="50800">
                  <a:moveTo>
                    <a:pt x="0" y="0"/>
                  </a:moveTo>
                  <a:lnTo>
                    <a:pt x="13863574" y="0"/>
                  </a:lnTo>
                  <a:lnTo>
                    <a:pt x="13863574" y="50800"/>
                  </a:lnTo>
                  <a:lnTo>
                    <a:pt x="0" y="50800"/>
                  </a:lnTo>
                  <a:close/>
                </a:path>
              </a:pathLst>
            </a:custGeom>
            <a:solidFill>
              <a:srgbClr val="01237D"/>
            </a:solidFill>
          </p:spPr>
          <p:txBody>
            <a:bodyPr/>
            <a:lstStyle/>
            <a:p>
              <a:endParaRPr lang="en-US"/>
            </a:p>
          </p:txBody>
        </p:sp>
      </p:grpSp>
      <p:sp>
        <p:nvSpPr>
          <p:cNvPr id="24" name="TextBox 24"/>
          <p:cNvSpPr txBox="1"/>
          <p:nvPr/>
        </p:nvSpPr>
        <p:spPr>
          <a:xfrm>
            <a:off x="14384204" y="9551554"/>
            <a:ext cx="3585080" cy="370840"/>
          </a:xfrm>
          <a:prstGeom prst="rect">
            <a:avLst/>
          </a:prstGeom>
        </p:spPr>
        <p:txBody>
          <a:bodyPr lIns="0" tIns="0" rIns="0" bIns="0" rtlCol="0" anchor="t">
            <a:spAutoFit/>
          </a:bodyPr>
          <a:lstStyle/>
          <a:p>
            <a:pPr algn="ctr">
              <a:lnSpc>
                <a:spcPts val="2659"/>
              </a:lnSpc>
            </a:pPr>
            <a:r>
              <a:rPr lang="en-US" sz="1899" b="1">
                <a:solidFill>
                  <a:srgbClr val="01237D"/>
                </a:solidFill>
                <a:latin typeface="Arimo Bold"/>
                <a:ea typeface="Arimo Bold"/>
                <a:cs typeface="Arimo Bold"/>
                <a:sym typeface="Arimo Bold"/>
              </a:rPr>
              <a:t>Samsung Innovation campus</a:t>
            </a:r>
          </a:p>
        </p:txBody>
      </p:sp>
      <p:sp>
        <p:nvSpPr>
          <p:cNvPr id="25" name="Freeform 25"/>
          <p:cNvSpPr/>
          <p:nvPr/>
        </p:nvSpPr>
        <p:spPr>
          <a:xfrm>
            <a:off x="8131031" y="6239453"/>
            <a:ext cx="391120" cy="391120"/>
          </a:xfrm>
          <a:custGeom>
            <a:avLst/>
            <a:gdLst/>
            <a:ahLst/>
            <a:cxnLst/>
            <a:rect l="l" t="t" r="r" b="b"/>
            <a:pathLst>
              <a:path w="391120" h="391120">
                <a:moveTo>
                  <a:pt x="0" y="0"/>
                </a:moveTo>
                <a:lnTo>
                  <a:pt x="391120" y="0"/>
                </a:lnTo>
                <a:lnTo>
                  <a:pt x="391120"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6" name="Freeform 26"/>
          <p:cNvSpPr/>
          <p:nvPr/>
        </p:nvSpPr>
        <p:spPr>
          <a:xfrm>
            <a:off x="8903901" y="5808864"/>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7" name="TextBox 27"/>
          <p:cNvSpPr txBox="1"/>
          <p:nvPr/>
        </p:nvSpPr>
        <p:spPr>
          <a:xfrm>
            <a:off x="9072995" y="6101126"/>
            <a:ext cx="1013813" cy="744482"/>
          </a:xfrm>
          <a:prstGeom prst="rect">
            <a:avLst/>
          </a:prstGeom>
        </p:spPr>
        <p:txBody>
          <a:bodyPr lIns="0" tIns="0" rIns="0" bIns="0" rtlCol="0" anchor="t">
            <a:spAutoFit/>
          </a:bodyPr>
          <a:lstStyle/>
          <a:p>
            <a:pPr algn="ctr">
              <a:lnSpc>
                <a:spcPts val="5986"/>
              </a:lnSpc>
            </a:pPr>
            <a:r>
              <a:rPr lang="en-US" sz="4276" b="1">
                <a:solidFill>
                  <a:srgbClr val="FDFDFD"/>
                </a:solidFill>
                <a:latin typeface="Arimo Bold"/>
                <a:ea typeface="Arimo Bold"/>
                <a:cs typeface="Arimo Bold"/>
                <a:sym typeface="Arimo Bold"/>
              </a:rPr>
              <a:t>04</a:t>
            </a:r>
          </a:p>
        </p:txBody>
      </p:sp>
      <p:sp>
        <p:nvSpPr>
          <p:cNvPr id="28" name="TextBox 28"/>
          <p:cNvSpPr txBox="1"/>
          <p:nvPr/>
        </p:nvSpPr>
        <p:spPr>
          <a:xfrm>
            <a:off x="10475881" y="6035581"/>
            <a:ext cx="7187075" cy="1197539"/>
          </a:xfrm>
          <a:prstGeom prst="rect">
            <a:avLst/>
          </a:prstGeom>
        </p:spPr>
        <p:txBody>
          <a:bodyPr lIns="0" tIns="0" rIns="0" bIns="0" rtlCol="0" anchor="t">
            <a:spAutoFit/>
          </a:bodyPr>
          <a:lstStyle/>
          <a:p>
            <a:pPr algn="l">
              <a:lnSpc>
                <a:spcPts val="3188"/>
              </a:lnSpc>
            </a:pPr>
            <a:r>
              <a:rPr lang="en-US" sz="2277" spc="-44">
                <a:solidFill>
                  <a:srgbClr val="145DA0"/>
                </a:solidFill>
                <a:latin typeface="Poppins"/>
                <a:ea typeface="Poppins"/>
                <a:cs typeface="Poppins"/>
                <a:sym typeface="Poppins"/>
              </a:rPr>
              <a:t>Replace sensitive card information with unique tokens during transactions to minimize exposure of actual credit card data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4517814" y="-460065"/>
            <a:ext cx="3964281" cy="11062470"/>
          </a:xfrm>
          <a:custGeom>
            <a:avLst/>
            <a:gdLst/>
            <a:ahLst/>
            <a:cxnLst/>
            <a:rect l="l" t="t" r="r" b="b"/>
            <a:pathLst>
              <a:path w="3964281" h="11062470">
                <a:moveTo>
                  <a:pt x="0" y="0"/>
                </a:moveTo>
                <a:lnTo>
                  <a:pt x="3964281" y="0"/>
                </a:lnTo>
                <a:lnTo>
                  <a:pt x="3964281" y="11062470"/>
                </a:lnTo>
                <a:lnTo>
                  <a:pt x="0" y="11062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3663160" y="1469682"/>
            <a:ext cx="6760246" cy="1416140"/>
          </a:xfrm>
          <a:prstGeom prst="rect">
            <a:avLst/>
          </a:prstGeom>
        </p:spPr>
        <p:txBody>
          <a:bodyPr lIns="0" tIns="0" rIns="0" bIns="0" rtlCol="0" anchor="t">
            <a:spAutoFit/>
          </a:bodyPr>
          <a:lstStyle/>
          <a:p>
            <a:pPr algn="l">
              <a:lnSpc>
                <a:spcPts val="10247"/>
              </a:lnSpc>
            </a:pPr>
            <a:r>
              <a:rPr lang="en-US" sz="7319" b="1">
                <a:solidFill>
                  <a:srgbClr val="051D40"/>
                </a:solidFill>
                <a:latin typeface="Arimo Bold"/>
                <a:ea typeface="Arimo Bold"/>
                <a:cs typeface="Arimo Bold"/>
                <a:sym typeface="Arimo Bold"/>
              </a:rPr>
              <a:t>Overview</a:t>
            </a:r>
          </a:p>
        </p:txBody>
      </p:sp>
      <p:sp>
        <p:nvSpPr>
          <p:cNvPr id="4" name="Freeform 4"/>
          <p:cNvSpPr/>
          <p:nvPr/>
        </p:nvSpPr>
        <p:spPr>
          <a:xfrm>
            <a:off x="-4056554" y="-3803005"/>
            <a:ext cx="8113106" cy="8113106"/>
          </a:xfrm>
          <a:custGeom>
            <a:avLst/>
            <a:gdLst/>
            <a:ahLst/>
            <a:cxnLst/>
            <a:rect l="l" t="t" r="r" b="b"/>
            <a:pathLst>
              <a:path w="8113106" h="8113106">
                <a:moveTo>
                  <a:pt x="0" y="0"/>
                </a:moveTo>
                <a:lnTo>
                  <a:pt x="8113107" y="0"/>
                </a:lnTo>
                <a:lnTo>
                  <a:pt x="8113107" y="8113107"/>
                </a:lnTo>
                <a:lnTo>
                  <a:pt x="0" y="81131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2472742" y="-2897144"/>
            <a:ext cx="6293191" cy="6301385"/>
          </a:xfrm>
          <a:custGeom>
            <a:avLst/>
            <a:gdLst/>
            <a:ahLst/>
            <a:cxnLst/>
            <a:rect l="l" t="t" r="r" b="b"/>
            <a:pathLst>
              <a:path w="6293191" h="6301385">
                <a:moveTo>
                  <a:pt x="0" y="0"/>
                </a:moveTo>
                <a:lnTo>
                  <a:pt x="6293191" y="0"/>
                </a:lnTo>
                <a:lnTo>
                  <a:pt x="6293191" y="6301385"/>
                </a:lnTo>
                <a:lnTo>
                  <a:pt x="0" y="6301385"/>
                </a:lnTo>
                <a:lnTo>
                  <a:pt x="0" y="0"/>
                </a:lnTo>
                <a:close/>
              </a:path>
            </a:pathLst>
          </a:custGeom>
          <a:blipFill>
            <a:blip r:embed="rId6"/>
            <a:stretch>
              <a:fillRect/>
            </a:stretch>
          </a:blipFill>
        </p:spPr>
        <p:txBody>
          <a:bodyPr/>
          <a:lstStyle/>
          <a:p>
            <a:endParaRPr lang="en-US"/>
          </a:p>
        </p:txBody>
      </p:sp>
      <p:sp>
        <p:nvSpPr>
          <p:cNvPr id="6" name="Freeform 6"/>
          <p:cNvSpPr/>
          <p:nvPr/>
        </p:nvSpPr>
        <p:spPr>
          <a:xfrm>
            <a:off x="14988849" y="0"/>
            <a:ext cx="3265135" cy="10287000"/>
          </a:xfrm>
          <a:custGeom>
            <a:avLst/>
            <a:gdLst/>
            <a:ahLst/>
            <a:cxnLst/>
            <a:rect l="l" t="t" r="r" b="b"/>
            <a:pathLst>
              <a:path w="3265135" h="10287000">
                <a:moveTo>
                  <a:pt x="0" y="0"/>
                </a:moveTo>
                <a:lnTo>
                  <a:pt x="3265134" y="0"/>
                </a:lnTo>
                <a:lnTo>
                  <a:pt x="3265134" y="10287000"/>
                </a:lnTo>
                <a:lnTo>
                  <a:pt x="0" y="10287000"/>
                </a:lnTo>
                <a:lnTo>
                  <a:pt x="0" y="0"/>
                </a:lnTo>
                <a:close/>
              </a:path>
            </a:pathLst>
          </a:custGeom>
          <a:blipFill>
            <a:blip r:embed="rId7"/>
            <a:stretch>
              <a:fillRect l="-16546" t="-17753" r="-16546"/>
            </a:stretch>
          </a:blipFill>
        </p:spPr>
        <p:txBody>
          <a:bodyPr/>
          <a:lstStyle/>
          <a:p>
            <a:endParaRPr lang="en-US"/>
          </a:p>
        </p:txBody>
      </p:sp>
      <p:sp>
        <p:nvSpPr>
          <p:cNvPr id="7" name="Freeform 7" descr="5 Simple Measures to Reduce Fraud Risk"/>
          <p:cNvSpPr/>
          <p:nvPr/>
        </p:nvSpPr>
        <p:spPr>
          <a:xfrm>
            <a:off x="10191750" y="1805427"/>
            <a:ext cx="6954564" cy="7452873"/>
          </a:xfrm>
          <a:custGeom>
            <a:avLst/>
            <a:gdLst/>
            <a:ahLst/>
            <a:cxnLst/>
            <a:rect l="l" t="t" r="r" b="b"/>
            <a:pathLst>
              <a:path w="6954564" h="7452873">
                <a:moveTo>
                  <a:pt x="0" y="0"/>
                </a:moveTo>
                <a:lnTo>
                  <a:pt x="6954564" y="0"/>
                </a:lnTo>
                <a:lnTo>
                  <a:pt x="6954564" y="7452873"/>
                </a:lnTo>
                <a:lnTo>
                  <a:pt x="0" y="7452873"/>
                </a:lnTo>
                <a:lnTo>
                  <a:pt x="0" y="0"/>
                </a:lnTo>
                <a:close/>
              </a:path>
            </a:pathLst>
          </a:custGeom>
          <a:blipFill>
            <a:blip r:embed="rId8"/>
            <a:stretch>
              <a:fillRect l="-39096" t="-6334" r="-50825"/>
            </a:stretch>
          </a:blipFill>
        </p:spPr>
        <p:txBody>
          <a:bodyPr/>
          <a:lstStyle/>
          <a:p>
            <a:endParaRPr lang="en-US"/>
          </a:p>
        </p:txBody>
      </p:sp>
      <p:sp>
        <p:nvSpPr>
          <p:cNvPr id="8" name="Freeform 8"/>
          <p:cNvSpPr/>
          <p:nvPr/>
        </p:nvSpPr>
        <p:spPr>
          <a:xfrm>
            <a:off x="2799675" y="3761617"/>
            <a:ext cx="457038" cy="4125476"/>
          </a:xfrm>
          <a:custGeom>
            <a:avLst/>
            <a:gdLst/>
            <a:ahLst/>
            <a:cxnLst/>
            <a:rect l="l" t="t" r="r" b="b"/>
            <a:pathLst>
              <a:path w="457038" h="4125476">
                <a:moveTo>
                  <a:pt x="0" y="0"/>
                </a:moveTo>
                <a:lnTo>
                  <a:pt x="457038" y="0"/>
                </a:lnTo>
                <a:lnTo>
                  <a:pt x="457038" y="4125476"/>
                </a:lnTo>
                <a:lnTo>
                  <a:pt x="0" y="4125476"/>
                </a:lnTo>
                <a:lnTo>
                  <a:pt x="0" y="0"/>
                </a:lnTo>
                <a:close/>
              </a:path>
            </a:pathLst>
          </a:custGeom>
          <a:blipFill>
            <a:blip r:embed="rId9"/>
            <a:stretch>
              <a:fillRect b="-856"/>
            </a:stretch>
          </a:blipFill>
        </p:spPr>
        <p:txBody>
          <a:bodyPr/>
          <a:lstStyle/>
          <a:p>
            <a:endParaRPr lang="en-US"/>
          </a:p>
        </p:txBody>
      </p:sp>
      <p:sp>
        <p:nvSpPr>
          <p:cNvPr id="9" name="TextBox 9"/>
          <p:cNvSpPr txBox="1"/>
          <p:nvPr/>
        </p:nvSpPr>
        <p:spPr>
          <a:xfrm>
            <a:off x="3663160" y="3675892"/>
            <a:ext cx="3773019" cy="517982"/>
          </a:xfrm>
          <a:prstGeom prst="rect">
            <a:avLst/>
          </a:prstGeom>
        </p:spPr>
        <p:txBody>
          <a:bodyPr lIns="0" tIns="0" rIns="0" bIns="0" rtlCol="0" anchor="t">
            <a:spAutoFit/>
          </a:bodyPr>
          <a:lstStyle/>
          <a:p>
            <a:pPr algn="l">
              <a:lnSpc>
                <a:spcPts val="3995"/>
              </a:lnSpc>
            </a:pPr>
            <a:r>
              <a:rPr lang="en-US" sz="2853" spc="-56">
                <a:solidFill>
                  <a:srgbClr val="051D40"/>
                </a:solidFill>
                <a:latin typeface="Poppins"/>
                <a:ea typeface="Poppins"/>
                <a:cs typeface="Poppins"/>
                <a:sym typeface="Poppins"/>
              </a:rPr>
              <a:t>Introduction</a:t>
            </a:r>
          </a:p>
        </p:txBody>
      </p:sp>
      <p:sp>
        <p:nvSpPr>
          <p:cNvPr id="10" name="TextBox 10"/>
          <p:cNvSpPr txBox="1"/>
          <p:nvPr/>
        </p:nvSpPr>
        <p:spPr>
          <a:xfrm>
            <a:off x="8483149" y="3675892"/>
            <a:ext cx="660851" cy="517982"/>
          </a:xfrm>
          <a:prstGeom prst="rect">
            <a:avLst/>
          </a:prstGeom>
        </p:spPr>
        <p:txBody>
          <a:bodyPr lIns="0" tIns="0" rIns="0" bIns="0" rtlCol="0" anchor="t">
            <a:spAutoFit/>
          </a:bodyPr>
          <a:lstStyle/>
          <a:p>
            <a:pPr algn="r">
              <a:lnSpc>
                <a:spcPts val="3995"/>
              </a:lnSpc>
            </a:pPr>
            <a:r>
              <a:rPr lang="en-US" sz="2853" spc="-56">
                <a:solidFill>
                  <a:srgbClr val="051D40"/>
                </a:solidFill>
                <a:latin typeface="Poppins"/>
                <a:ea typeface="Poppins"/>
                <a:cs typeface="Poppins"/>
                <a:sym typeface="Poppins"/>
              </a:rPr>
              <a:t>04</a:t>
            </a:r>
          </a:p>
        </p:txBody>
      </p:sp>
      <p:sp>
        <p:nvSpPr>
          <p:cNvPr id="11" name="TextBox 11"/>
          <p:cNvSpPr txBox="1"/>
          <p:nvPr/>
        </p:nvSpPr>
        <p:spPr>
          <a:xfrm>
            <a:off x="3663160" y="4301399"/>
            <a:ext cx="4143021" cy="517982"/>
          </a:xfrm>
          <a:prstGeom prst="rect">
            <a:avLst/>
          </a:prstGeom>
        </p:spPr>
        <p:txBody>
          <a:bodyPr lIns="0" tIns="0" rIns="0" bIns="0" rtlCol="0" anchor="t">
            <a:spAutoFit/>
          </a:bodyPr>
          <a:lstStyle/>
          <a:p>
            <a:pPr algn="l">
              <a:lnSpc>
                <a:spcPts val="3995"/>
              </a:lnSpc>
            </a:pPr>
            <a:r>
              <a:rPr lang="en-US" sz="2853" spc="-56">
                <a:solidFill>
                  <a:srgbClr val="051D40"/>
                </a:solidFill>
                <a:latin typeface="Poppins"/>
                <a:ea typeface="Poppins"/>
                <a:cs typeface="Poppins"/>
                <a:sym typeface="Poppins"/>
              </a:rPr>
              <a:t>Business goals</a:t>
            </a:r>
          </a:p>
        </p:txBody>
      </p:sp>
      <p:sp>
        <p:nvSpPr>
          <p:cNvPr id="12" name="TextBox 12"/>
          <p:cNvSpPr txBox="1"/>
          <p:nvPr/>
        </p:nvSpPr>
        <p:spPr>
          <a:xfrm>
            <a:off x="8483149" y="4301399"/>
            <a:ext cx="660851" cy="517982"/>
          </a:xfrm>
          <a:prstGeom prst="rect">
            <a:avLst/>
          </a:prstGeom>
        </p:spPr>
        <p:txBody>
          <a:bodyPr lIns="0" tIns="0" rIns="0" bIns="0" rtlCol="0" anchor="t">
            <a:spAutoFit/>
          </a:bodyPr>
          <a:lstStyle/>
          <a:p>
            <a:pPr algn="r">
              <a:lnSpc>
                <a:spcPts val="3995"/>
              </a:lnSpc>
            </a:pPr>
            <a:r>
              <a:rPr lang="en-US" sz="2853" spc="-56">
                <a:solidFill>
                  <a:srgbClr val="051D40"/>
                </a:solidFill>
                <a:latin typeface="Poppins"/>
                <a:ea typeface="Poppins"/>
                <a:cs typeface="Poppins"/>
                <a:sym typeface="Poppins"/>
              </a:rPr>
              <a:t>05</a:t>
            </a:r>
          </a:p>
        </p:txBody>
      </p:sp>
      <p:sp>
        <p:nvSpPr>
          <p:cNvPr id="13" name="TextBox 13"/>
          <p:cNvSpPr txBox="1"/>
          <p:nvPr/>
        </p:nvSpPr>
        <p:spPr>
          <a:xfrm>
            <a:off x="3663160" y="4926636"/>
            <a:ext cx="4652520" cy="517982"/>
          </a:xfrm>
          <a:prstGeom prst="rect">
            <a:avLst/>
          </a:prstGeom>
        </p:spPr>
        <p:txBody>
          <a:bodyPr lIns="0" tIns="0" rIns="0" bIns="0" rtlCol="0" anchor="t">
            <a:spAutoFit/>
          </a:bodyPr>
          <a:lstStyle/>
          <a:p>
            <a:pPr algn="l">
              <a:lnSpc>
                <a:spcPts val="3995"/>
              </a:lnSpc>
            </a:pPr>
            <a:r>
              <a:rPr lang="en-US" sz="2853" spc="-56">
                <a:solidFill>
                  <a:srgbClr val="051D40"/>
                </a:solidFill>
                <a:latin typeface="Poppins"/>
                <a:ea typeface="Poppins"/>
                <a:cs typeface="Poppins"/>
                <a:sym typeface="Poppins"/>
              </a:rPr>
              <a:t>Solution Architecture </a:t>
            </a:r>
          </a:p>
        </p:txBody>
      </p:sp>
      <p:sp>
        <p:nvSpPr>
          <p:cNvPr id="14" name="TextBox 14"/>
          <p:cNvSpPr txBox="1"/>
          <p:nvPr/>
        </p:nvSpPr>
        <p:spPr>
          <a:xfrm>
            <a:off x="8483149" y="4926636"/>
            <a:ext cx="660851" cy="517982"/>
          </a:xfrm>
          <a:prstGeom prst="rect">
            <a:avLst/>
          </a:prstGeom>
        </p:spPr>
        <p:txBody>
          <a:bodyPr lIns="0" tIns="0" rIns="0" bIns="0" rtlCol="0" anchor="t">
            <a:spAutoFit/>
          </a:bodyPr>
          <a:lstStyle/>
          <a:p>
            <a:pPr algn="r">
              <a:lnSpc>
                <a:spcPts val="3995"/>
              </a:lnSpc>
            </a:pPr>
            <a:r>
              <a:rPr lang="en-US" sz="2853" spc="-56">
                <a:solidFill>
                  <a:srgbClr val="051D40"/>
                </a:solidFill>
                <a:latin typeface="Poppins"/>
                <a:ea typeface="Poppins"/>
                <a:cs typeface="Poppins"/>
                <a:sym typeface="Poppins"/>
              </a:rPr>
              <a:t>07</a:t>
            </a:r>
          </a:p>
        </p:txBody>
      </p:sp>
      <p:sp>
        <p:nvSpPr>
          <p:cNvPr id="15" name="TextBox 15"/>
          <p:cNvSpPr txBox="1"/>
          <p:nvPr/>
        </p:nvSpPr>
        <p:spPr>
          <a:xfrm>
            <a:off x="3663160" y="5552143"/>
            <a:ext cx="4397771" cy="517982"/>
          </a:xfrm>
          <a:prstGeom prst="rect">
            <a:avLst/>
          </a:prstGeom>
        </p:spPr>
        <p:txBody>
          <a:bodyPr lIns="0" tIns="0" rIns="0" bIns="0" rtlCol="0" anchor="t">
            <a:spAutoFit/>
          </a:bodyPr>
          <a:lstStyle/>
          <a:p>
            <a:pPr algn="l">
              <a:lnSpc>
                <a:spcPts val="3995"/>
              </a:lnSpc>
            </a:pPr>
            <a:r>
              <a:rPr lang="en-US" sz="2853" spc="-56">
                <a:solidFill>
                  <a:srgbClr val="051D40"/>
                </a:solidFill>
                <a:latin typeface="Poppins"/>
                <a:ea typeface="Poppins"/>
                <a:cs typeface="Poppins"/>
                <a:sym typeface="Poppins"/>
              </a:rPr>
              <a:t>Queries</a:t>
            </a:r>
          </a:p>
        </p:txBody>
      </p:sp>
      <p:sp>
        <p:nvSpPr>
          <p:cNvPr id="16" name="TextBox 16"/>
          <p:cNvSpPr txBox="1"/>
          <p:nvPr/>
        </p:nvSpPr>
        <p:spPr>
          <a:xfrm>
            <a:off x="8483149" y="5552143"/>
            <a:ext cx="660851" cy="517982"/>
          </a:xfrm>
          <a:prstGeom prst="rect">
            <a:avLst/>
          </a:prstGeom>
        </p:spPr>
        <p:txBody>
          <a:bodyPr lIns="0" tIns="0" rIns="0" bIns="0" rtlCol="0" anchor="t">
            <a:spAutoFit/>
          </a:bodyPr>
          <a:lstStyle/>
          <a:p>
            <a:pPr algn="r">
              <a:lnSpc>
                <a:spcPts val="3995"/>
              </a:lnSpc>
            </a:pPr>
            <a:r>
              <a:rPr lang="en-US" sz="2853" spc="-56">
                <a:solidFill>
                  <a:srgbClr val="051D40"/>
                </a:solidFill>
                <a:latin typeface="Poppins"/>
                <a:ea typeface="Poppins"/>
                <a:cs typeface="Poppins"/>
                <a:sym typeface="Poppins"/>
              </a:rPr>
              <a:t>08</a:t>
            </a:r>
          </a:p>
        </p:txBody>
      </p:sp>
      <p:sp>
        <p:nvSpPr>
          <p:cNvPr id="17" name="TextBox 17"/>
          <p:cNvSpPr txBox="1"/>
          <p:nvPr/>
        </p:nvSpPr>
        <p:spPr>
          <a:xfrm>
            <a:off x="3663160" y="6177380"/>
            <a:ext cx="4579735" cy="517982"/>
          </a:xfrm>
          <a:prstGeom prst="rect">
            <a:avLst/>
          </a:prstGeom>
        </p:spPr>
        <p:txBody>
          <a:bodyPr lIns="0" tIns="0" rIns="0" bIns="0" rtlCol="0" anchor="t">
            <a:spAutoFit/>
          </a:bodyPr>
          <a:lstStyle/>
          <a:p>
            <a:pPr algn="l">
              <a:lnSpc>
                <a:spcPts val="3995"/>
              </a:lnSpc>
            </a:pPr>
            <a:r>
              <a:rPr lang="en-US" sz="2853" spc="-56">
                <a:solidFill>
                  <a:srgbClr val="051D40"/>
                </a:solidFill>
                <a:latin typeface="Poppins"/>
                <a:ea typeface="Poppins"/>
                <a:cs typeface="Poppins"/>
                <a:sym typeface="Poppins"/>
              </a:rPr>
              <a:t>Machine Learning</a:t>
            </a:r>
          </a:p>
        </p:txBody>
      </p:sp>
      <p:sp>
        <p:nvSpPr>
          <p:cNvPr id="18" name="TextBox 18"/>
          <p:cNvSpPr txBox="1"/>
          <p:nvPr/>
        </p:nvSpPr>
        <p:spPr>
          <a:xfrm>
            <a:off x="8483149" y="6177380"/>
            <a:ext cx="660851" cy="517982"/>
          </a:xfrm>
          <a:prstGeom prst="rect">
            <a:avLst/>
          </a:prstGeom>
        </p:spPr>
        <p:txBody>
          <a:bodyPr lIns="0" tIns="0" rIns="0" bIns="0" rtlCol="0" anchor="t">
            <a:spAutoFit/>
          </a:bodyPr>
          <a:lstStyle/>
          <a:p>
            <a:pPr algn="r">
              <a:lnSpc>
                <a:spcPts val="3995"/>
              </a:lnSpc>
            </a:pPr>
            <a:r>
              <a:rPr lang="en-US" sz="2853" spc="-56">
                <a:solidFill>
                  <a:srgbClr val="051D40"/>
                </a:solidFill>
                <a:latin typeface="Poppins"/>
                <a:ea typeface="Poppins"/>
                <a:cs typeface="Poppins"/>
                <a:sym typeface="Poppins"/>
              </a:rPr>
              <a:t>15</a:t>
            </a:r>
          </a:p>
        </p:txBody>
      </p:sp>
      <p:sp>
        <p:nvSpPr>
          <p:cNvPr id="19" name="TextBox 19"/>
          <p:cNvSpPr txBox="1"/>
          <p:nvPr/>
        </p:nvSpPr>
        <p:spPr>
          <a:xfrm>
            <a:off x="3663160" y="6802887"/>
            <a:ext cx="4397771" cy="517982"/>
          </a:xfrm>
          <a:prstGeom prst="rect">
            <a:avLst/>
          </a:prstGeom>
        </p:spPr>
        <p:txBody>
          <a:bodyPr lIns="0" tIns="0" rIns="0" bIns="0" rtlCol="0" anchor="t">
            <a:spAutoFit/>
          </a:bodyPr>
          <a:lstStyle/>
          <a:p>
            <a:pPr algn="l">
              <a:lnSpc>
                <a:spcPts val="3995"/>
              </a:lnSpc>
            </a:pPr>
            <a:r>
              <a:rPr lang="en-US" sz="2853" spc="-56">
                <a:solidFill>
                  <a:srgbClr val="051D40"/>
                </a:solidFill>
                <a:latin typeface="Poppins"/>
                <a:ea typeface="Poppins"/>
                <a:cs typeface="Poppins"/>
                <a:sym typeface="Poppins"/>
              </a:rPr>
              <a:t>Visualizations</a:t>
            </a:r>
          </a:p>
        </p:txBody>
      </p:sp>
      <p:sp>
        <p:nvSpPr>
          <p:cNvPr id="20" name="TextBox 20"/>
          <p:cNvSpPr txBox="1"/>
          <p:nvPr/>
        </p:nvSpPr>
        <p:spPr>
          <a:xfrm>
            <a:off x="8483149" y="6802887"/>
            <a:ext cx="660851" cy="517982"/>
          </a:xfrm>
          <a:prstGeom prst="rect">
            <a:avLst/>
          </a:prstGeom>
        </p:spPr>
        <p:txBody>
          <a:bodyPr lIns="0" tIns="0" rIns="0" bIns="0" rtlCol="0" anchor="t">
            <a:spAutoFit/>
          </a:bodyPr>
          <a:lstStyle/>
          <a:p>
            <a:pPr algn="r">
              <a:lnSpc>
                <a:spcPts val="3995"/>
              </a:lnSpc>
            </a:pPr>
            <a:r>
              <a:rPr lang="en-US" sz="2853" spc="-56">
                <a:solidFill>
                  <a:srgbClr val="051D40"/>
                </a:solidFill>
                <a:latin typeface="Poppins"/>
                <a:ea typeface="Poppins"/>
                <a:cs typeface="Poppins"/>
                <a:sym typeface="Poppins"/>
              </a:rPr>
              <a:t>39</a:t>
            </a:r>
          </a:p>
        </p:txBody>
      </p:sp>
      <p:sp>
        <p:nvSpPr>
          <p:cNvPr id="21" name="TextBox 21"/>
          <p:cNvSpPr txBox="1"/>
          <p:nvPr/>
        </p:nvSpPr>
        <p:spPr>
          <a:xfrm>
            <a:off x="3663160" y="7428124"/>
            <a:ext cx="4579735" cy="517982"/>
          </a:xfrm>
          <a:prstGeom prst="rect">
            <a:avLst/>
          </a:prstGeom>
        </p:spPr>
        <p:txBody>
          <a:bodyPr lIns="0" tIns="0" rIns="0" bIns="0" rtlCol="0" anchor="t">
            <a:spAutoFit/>
          </a:bodyPr>
          <a:lstStyle/>
          <a:p>
            <a:pPr algn="l">
              <a:lnSpc>
                <a:spcPts val="3995"/>
              </a:lnSpc>
            </a:pPr>
            <a:r>
              <a:rPr lang="en-US" sz="2853" spc="-56">
                <a:solidFill>
                  <a:srgbClr val="051D40"/>
                </a:solidFill>
                <a:latin typeface="Poppins"/>
                <a:ea typeface="Poppins"/>
                <a:cs typeface="Poppins"/>
                <a:sym typeface="Poppins"/>
              </a:rPr>
              <a:t>Recomendations</a:t>
            </a:r>
          </a:p>
        </p:txBody>
      </p:sp>
      <p:sp>
        <p:nvSpPr>
          <p:cNvPr id="22" name="TextBox 22"/>
          <p:cNvSpPr txBox="1"/>
          <p:nvPr/>
        </p:nvSpPr>
        <p:spPr>
          <a:xfrm>
            <a:off x="8483149" y="7428124"/>
            <a:ext cx="660851" cy="517982"/>
          </a:xfrm>
          <a:prstGeom prst="rect">
            <a:avLst/>
          </a:prstGeom>
        </p:spPr>
        <p:txBody>
          <a:bodyPr lIns="0" tIns="0" rIns="0" bIns="0" rtlCol="0" anchor="t">
            <a:spAutoFit/>
          </a:bodyPr>
          <a:lstStyle/>
          <a:p>
            <a:pPr algn="r">
              <a:lnSpc>
                <a:spcPts val="3995"/>
              </a:lnSpc>
            </a:pPr>
            <a:r>
              <a:rPr lang="en-US" sz="2853" spc="-56">
                <a:solidFill>
                  <a:srgbClr val="051D40"/>
                </a:solidFill>
                <a:latin typeface="Poppins"/>
                <a:ea typeface="Poppins"/>
                <a:cs typeface="Poppins"/>
                <a:sym typeface="Poppins"/>
              </a:rPr>
              <a:t>43</a:t>
            </a:r>
          </a:p>
        </p:txBody>
      </p:sp>
      <p:grpSp>
        <p:nvGrpSpPr>
          <p:cNvPr id="23" name="Group 23"/>
          <p:cNvGrpSpPr/>
          <p:nvPr/>
        </p:nvGrpSpPr>
        <p:grpSpPr>
          <a:xfrm>
            <a:off x="331788" y="9334500"/>
            <a:ext cx="10435762" cy="38100"/>
            <a:chOff x="0" y="0"/>
            <a:chExt cx="13914349" cy="50800"/>
          </a:xfrm>
        </p:grpSpPr>
        <p:sp>
          <p:nvSpPr>
            <p:cNvPr id="24" name="Freeform 24"/>
            <p:cNvSpPr/>
            <p:nvPr/>
          </p:nvSpPr>
          <p:spPr>
            <a:xfrm>
              <a:off x="25400" y="0"/>
              <a:ext cx="13863574" cy="50800"/>
            </a:xfrm>
            <a:custGeom>
              <a:avLst/>
              <a:gdLst/>
              <a:ahLst/>
              <a:cxnLst/>
              <a:rect l="l" t="t" r="r" b="b"/>
              <a:pathLst>
                <a:path w="13863574" h="50800">
                  <a:moveTo>
                    <a:pt x="0" y="0"/>
                  </a:moveTo>
                  <a:lnTo>
                    <a:pt x="13863574" y="0"/>
                  </a:lnTo>
                  <a:lnTo>
                    <a:pt x="13863574" y="50800"/>
                  </a:lnTo>
                  <a:lnTo>
                    <a:pt x="0" y="50800"/>
                  </a:lnTo>
                  <a:close/>
                </a:path>
              </a:pathLst>
            </a:custGeom>
            <a:solidFill>
              <a:srgbClr val="01237D"/>
            </a:solidFill>
          </p:spPr>
          <p:txBody>
            <a:bodyPr/>
            <a:lstStyle/>
            <a:p>
              <a:endParaRPr lang="en-US"/>
            </a:p>
          </p:txBody>
        </p:sp>
      </p:grpSp>
      <p:sp>
        <p:nvSpPr>
          <p:cNvPr id="25" name="TextBox 25"/>
          <p:cNvSpPr txBox="1"/>
          <p:nvPr/>
        </p:nvSpPr>
        <p:spPr>
          <a:xfrm>
            <a:off x="463053" y="9528138"/>
            <a:ext cx="3585080" cy="370840"/>
          </a:xfrm>
          <a:prstGeom prst="rect">
            <a:avLst/>
          </a:prstGeom>
        </p:spPr>
        <p:txBody>
          <a:bodyPr lIns="0" tIns="0" rIns="0" bIns="0" rtlCol="0" anchor="t">
            <a:spAutoFit/>
          </a:bodyPr>
          <a:lstStyle/>
          <a:p>
            <a:pPr algn="ctr">
              <a:lnSpc>
                <a:spcPts val="2659"/>
              </a:lnSpc>
            </a:pPr>
            <a:r>
              <a:rPr lang="en-US" sz="1899" b="1">
                <a:solidFill>
                  <a:srgbClr val="01237D"/>
                </a:solidFill>
                <a:latin typeface="Arimo Bold"/>
                <a:ea typeface="Arimo Bold"/>
                <a:cs typeface="Arimo Bold"/>
                <a:sym typeface="Arimo Bold"/>
              </a:rPr>
              <a:t>Samsung Innovation campus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4925441" y="3609788"/>
            <a:ext cx="9392643" cy="9529477"/>
          </a:xfrm>
          <a:custGeom>
            <a:avLst/>
            <a:gdLst/>
            <a:ahLst/>
            <a:cxnLst/>
            <a:rect l="l" t="t" r="r" b="b"/>
            <a:pathLst>
              <a:path w="9392643" h="9529477">
                <a:moveTo>
                  <a:pt x="0" y="0"/>
                </a:moveTo>
                <a:lnTo>
                  <a:pt x="9392643" y="0"/>
                </a:lnTo>
                <a:lnTo>
                  <a:pt x="9392643" y="9529477"/>
                </a:lnTo>
                <a:lnTo>
                  <a:pt x="0" y="9529477"/>
                </a:lnTo>
                <a:lnTo>
                  <a:pt x="0" y="0"/>
                </a:lnTo>
                <a:close/>
              </a:path>
            </a:pathLst>
          </a:custGeom>
          <a:blipFill>
            <a:blip r:embed="rId2">
              <a:extLst>
                <a:ext uri="{96DAC541-7B7A-43D3-8B79-37D633B846F1}">
                  <asvg:svgBlip xmlns:asvg="http://schemas.microsoft.com/office/drawing/2016/SVG/main" r:embed="rId3"/>
                </a:ext>
              </a:extLst>
            </a:blip>
            <a:stretch>
              <a:fillRect l="-69" r="-69"/>
            </a:stretch>
          </a:blipFill>
        </p:spPr>
        <p:txBody>
          <a:bodyPr/>
          <a:lstStyle/>
          <a:p>
            <a:endParaRPr lang="en-US"/>
          </a:p>
        </p:txBody>
      </p:sp>
      <p:grpSp>
        <p:nvGrpSpPr>
          <p:cNvPr id="3" name="Group 3"/>
          <p:cNvGrpSpPr/>
          <p:nvPr/>
        </p:nvGrpSpPr>
        <p:grpSpPr>
          <a:xfrm>
            <a:off x="1028700" y="1028700"/>
            <a:ext cx="4024139" cy="1161899"/>
            <a:chOff x="0" y="0"/>
            <a:chExt cx="5365519" cy="1549199"/>
          </a:xfrm>
        </p:grpSpPr>
        <p:sp>
          <p:nvSpPr>
            <p:cNvPr id="4" name="Freeform 4"/>
            <p:cNvSpPr/>
            <p:nvPr/>
          </p:nvSpPr>
          <p:spPr>
            <a:xfrm>
              <a:off x="0" y="0"/>
              <a:ext cx="5365496" cy="1549146"/>
            </a:xfrm>
            <a:custGeom>
              <a:avLst/>
              <a:gdLst/>
              <a:ahLst/>
              <a:cxnLst/>
              <a:rect l="l" t="t" r="r" b="b"/>
              <a:pathLst>
                <a:path w="5365496" h="1549146">
                  <a:moveTo>
                    <a:pt x="0" y="0"/>
                  </a:moveTo>
                  <a:lnTo>
                    <a:pt x="5365496" y="0"/>
                  </a:lnTo>
                  <a:lnTo>
                    <a:pt x="5365496" y="1549146"/>
                  </a:lnTo>
                  <a:lnTo>
                    <a:pt x="0" y="1549146"/>
                  </a:lnTo>
                  <a:lnTo>
                    <a:pt x="0" y="0"/>
                  </a:lnTo>
                  <a:close/>
                </a:path>
              </a:pathLst>
            </a:custGeom>
            <a:blipFill>
              <a:blip r:embed="rId4"/>
              <a:stretch>
                <a:fillRect t="-123174" b="-123178"/>
              </a:stretch>
            </a:blipFill>
          </p:spPr>
          <p:txBody>
            <a:bodyPr/>
            <a:lstStyle/>
            <a:p>
              <a:endParaRPr lang="en-US"/>
            </a:p>
          </p:txBody>
        </p:sp>
      </p:grpSp>
      <p:sp>
        <p:nvSpPr>
          <p:cNvPr id="5" name="Freeform 5"/>
          <p:cNvSpPr/>
          <p:nvPr/>
        </p:nvSpPr>
        <p:spPr>
          <a:xfrm rot="-10800000">
            <a:off x="13591678" y="-2079388"/>
            <a:ext cx="9392643" cy="9529477"/>
          </a:xfrm>
          <a:custGeom>
            <a:avLst/>
            <a:gdLst/>
            <a:ahLst/>
            <a:cxnLst/>
            <a:rect l="l" t="t" r="r" b="b"/>
            <a:pathLst>
              <a:path w="9392643" h="9529477">
                <a:moveTo>
                  <a:pt x="0" y="0"/>
                </a:moveTo>
                <a:lnTo>
                  <a:pt x="9392643" y="0"/>
                </a:lnTo>
                <a:lnTo>
                  <a:pt x="9392643" y="9529477"/>
                </a:lnTo>
                <a:lnTo>
                  <a:pt x="0" y="9529477"/>
                </a:lnTo>
                <a:lnTo>
                  <a:pt x="0" y="0"/>
                </a:lnTo>
                <a:close/>
              </a:path>
            </a:pathLst>
          </a:custGeom>
          <a:blipFill>
            <a:blip r:embed="rId2">
              <a:extLst>
                <a:ext uri="{96DAC541-7B7A-43D3-8B79-37D633B846F1}">
                  <asvg:svgBlip xmlns:asvg="http://schemas.microsoft.com/office/drawing/2016/SVG/main" r:embed="rId3"/>
                </a:ext>
              </a:extLst>
            </a:blip>
            <a:stretch>
              <a:fillRect l="-69" r="-69"/>
            </a:stretch>
          </a:blipFill>
        </p:spPr>
        <p:txBody>
          <a:bodyPr/>
          <a:lstStyle/>
          <a:p>
            <a:endParaRPr lang="en-US"/>
          </a:p>
        </p:txBody>
      </p:sp>
      <p:sp>
        <p:nvSpPr>
          <p:cNvPr id="6" name="TextBox 6"/>
          <p:cNvSpPr txBox="1"/>
          <p:nvPr/>
        </p:nvSpPr>
        <p:spPr>
          <a:xfrm>
            <a:off x="3676769" y="3789950"/>
            <a:ext cx="10934462" cy="3660139"/>
          </a:xfrm>
          <a:prstGeom prst="rect">
            <a:avLst/>
          </a:prstGeom>
        </p:spPr>
        <p:txBody>
          <a:bodyPr lIns="0" tIns="0" rIns="0" bIns="0" rtlCol="0" anchor="t">
            <a:spAutoFit/>
          </a:bodyPr>
          <a:lstStyle/>
          <a:p>
            <a:pPr algn="ctr">
              <a:lnSpc>
                <a:spcPts val="14560"/>
              </a:lnSpc>
            </a:pPr>
            <a:r>
              <a:rPr lang="en-US" sz="10400" b="1">
                <a:solidFill>
                  <a:srgbClr val="014074"/>
                </a:solidFill>
                <a:latin typeface="Arimo Bold"/>
                <a:ea typeface="Arimo Bold"/>
                <a:cs typeface="Arimo Bold"/>
                <a:sym typeface="Arimo Bold"/>
              </a:rPr>
              <a:t>ANY QUESTIONS</a:t>
            </a:r>
          </a:p>
          <a:p>
            <a:pPr algn="ctr">
              <a:lnSpc>
                <a:spcPts val="14560"/>
              </a:lnSpc>
              <a:spcBef>
                <a:spcPct val="0"/>
              </a:spcBef>
            </a:pPr>
            <a:r>
              <a:rPr lang="en-US" sz="10400" b="1">
                <a:solidFill>
                  <a:srgbClr val="014074"/>
                </a:solidFill>
                <a:latin typeface="Arimo Bold"/>
                <a:ea typeface="Arimo Bold"/>
                <a:cs typeface="Arimo Bold"/>
                <a:sym typeface="Arimo Bold"/>
              </a:rPr>
              <a:t>??</a:t>
            </a:r>
          </a:p>
        </p:txBody>
      </p:sp>
      <p:sp>
        <p:nvSpPr>
          <p:cNvPr id="7" name="Freeform 7"/>
          <p:cNvSpPr/>
          <p:nvPr/>
        </p:nvSpPr>
        <p:spPr>
          <a:xfrm rot="-10800000">
            <a:off x="13744078" y="-1926988"/>
            <a:ext cx="9392643" cy="9529477"/>
          </a:xfrm>
          <a:custGeom>
            <a:avLst/>
            <a:gdLst/>
            <a:ahLst/>
            <a:cxnLst/>
            <a:rect l="l" t="t" r="r" b="b"/>
            <a:pathLst>
              <a:path w="9392643" h="9529477">
                <a:moveTo>
                  <a:pt x="0" y="0"/>
                </a:moveTo>
                <a:lnTo>
                  <a:pt x="9392643" y="0"/>
                </a:lnTo>
                <a:lnTo>
                  <a:pt x="9392643" y="9529477"/>
                </a:lnTo>
                <a:lnTo>
                  <a:pt x="0" y="9529477"/>
                </a:lnTo>
                <a:lnTo>
                  <a:pt x="0" y="0"/>
                </a:lnTo>
                <a:close/>
              </a:path>
            </a:pathLst>
          </a:custGeom>
          <a:blipFill>
            <a:blip r:embed="rId2">
              <a:extLst>
                <a:ext uri="{96DAC541-7B7A-43D3-8B79-37D633B846F1}">
                  <asvg:svgBlip xmlns:asvg="http://schemas.microsoft.com/office/drawing/2016/SVG/main" r:embed="rId3"/>
                </a:ext>
              </a:extLst>
            </a:blip>
            <a:stretch>
              <a:fillRect l="-69" r="-69"/>
            </a:stretch>
          </a:blipFill>
        </p:spPr>
        <p:txBody>
          <a:bodyP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4623401" y="691659"/>
            <a:ext cx="3202289" cy="674081"/>
            <a:chOff x="0" y="0"/>
            <a:chExt cx="4269719" cy="898775"/>
          </a:xfrm>
        </p:grpSpPr>
        <p:sp>
          <p:nvSpPr>
            <p:cNvPr id="3" name="Freeform 3"/>
            <p:cNvSpPr/>
            <p:nvPr/>
          </p:nvSpPr>
          <p:spPr>
            <a:xfrm>
              <a:off x="0" y="0"/>
              <a:ext cx="4269740" cy="898779"/>
            </a:xfrm>
            <a:custGeom>
              <a:avLst/>
              <a:gdLst/>
              <a:ahLst/>
              <a:cxnLst/>
              <a:rect l="l" t="t" r="r" b="b"/>
              <a:pathLst>
                <a:path w="4269740" h="898779">
                  <a:moveTo>
                    <a:pt x="0" y="0"/>
                  </a:moveTo>
                  <a:lnTo>
                    <a:pt x="4269740" y="0"/>
                  </a:lnTo>
                  <a:lnTo>
                    <a:pt x="4269740" y="898779"/>
                  </a:lnTo>
                  <a:lnTo>
                    <a:pt x="0" y="898779"/>
                  </a:lnTo>
                  <a:lnTo>
                    <a:pt x="0" y="0"/>
                  </a:lnTo>
                  <a:close/>
                </a:path>
              </a:pathLst>
            </a:custGeom>
            <a:blipFill>
              <a:blip r:embed="rId2"/>
              <a:stretch>
                <a:fillRect t="-98522" b="-98522"/>
              </a:stretch>
            </a:blipFill>
          </p:spPr>
          <p:txBody>
            <a:bodyPr/>
            <a:lstStyle/>
            <a:p>
              <a:endParaRPr lang="en-US"/>
            </a:p>
          </p:txBody>
        </p:sp>
      </p:grpSp>
      <p:grpSp>
        <p:nvGrpSpPr>
          <p:cNvPr id="4" name="Group 4"/>
          <p:cNvGrpSpPr/>
          <p:nvPr/>
        </p:nvGrpSpPr>
        <p:grpSpPr>
          <a:xfrm>
            <a:off x="5619189" y="3901925"/>
            <a:ext cx="7049623" cy="2483151"/>
            <a:chOff x="0" y="0"/>
            <a:chExt cx="9399497" cy="3310868"/>
          </a:xfrm>
        </p:grpSpPr>
        <p:sp>
          <p:nvSpPr>
            <p:cNvPr id="5" name="Freeform 5"/>
            <p:cNvSpPr/>
            <p:nvPr/>
          </p:nvSpPr>
          <p:spPr>
            <a:xfrm>
              <a:off x="0" y="0"/>
              <a:ext cx="9399524" cy="3310890"/>
            </a:xfrm>
            <a:custGeom>
              <a:avLst/>
              <a:gdLst/>
              <a:ahLst/>
              <a:cxnLst/>
              <a:rect l="l" t="t" r="r" b="b"/>
              <a:pathLst>
                <a:path w="9399524" h="3310890">
                  <a:moveTo>
                    <a:pt x="0" y="0"/>
                  </a:moveTo>
                  <a:lnTo>
                    <a:pt x="9399524" y="0"/>
                  </a:lnTo>
                  <a:lnTo>
                    <a:pt x="9399524" y="3310890"/>
                  </a:lnTo>
                  <a:lnTo>
                    <a:pt x="0" y="3310890"/>
                  </a:lnTo>
                  <a:lnTo>
                    <a:pt x="0" y="0"/>
                  </a:lnTo>
                  <a:close/>
                </a:path>
              </a:pathLst>
            </a:custGeom>
            <a:blipFill>
              <a:blip r:embed="rId3"/>
              <a:stretch>
                <a:fillRect/>
              </a:stretch>
            </a:blipFill>
          </p:spPr>
          <p:txBody>
            <a:bodyPr/>
            <a:lstStyle/>
            <a:p>
              <a:endParaRPr lang="en-US"/>
            </a:p>
          </p:txBody>
        </p:sp>
      </p:grpSp>
      <p:grpSp>
        <p:nvGrpSpPr>
          <p:cNvPr id="6" name="Group 6"/>
          <p:cNvGrpSpPr/>
          <p:nvPr/>
        </p:nvGrpSpPr>
        <p:grpSpPr>
          <a:xfrm>
            <a:off x="138036" y="7523304"/>
            <a:ext cx="17687654" cy="2763696"/>
            <a:chOff x="0" y="0"/>
            <a:chExt cx="23583539" cy="3684928"/>
          </a:xfrm>
        </p:grpSpPr>
        <p:sp>
          <p:nvSpPr>
            <p:cNvPr id="7" name="Freeform 7"/>
            <p:cNvSpPr/>
            <p:nvPr/>
          </p:nvSpPr>
          <p:spPr>
            <a:xfrm>
              <a:off x="0" y="0"/>
              <a:ext cx="23583519" cy="3684905"/>
            </a:xfrm>
            <a:custGeom>
              <a:avLst/>
              <a:gdLst/>
              <a:ahLst/>
              <a:cxnLst/>
              <a:rect l="l" t="t" r="r" b="b"/>
              <a:pathLst>
                <a:path w="23583519" h="3684905">
                  <a:moveTo>
                    <a:pt x="0" y="0"/>
                  </a:moveTo>
                  <a:lnTo>
                    <a:pt x="23583519" y="0"/>
                  </a:lnTo>
                  <a:lnTo>
                    <a:pt x="23583519" y="3684905"/>
                  </a:lnTo>
                  <a:lnTo>
                    <a:pt x="0" y="3684905"/>
                  </a:lnTo>
                  <a:lnTo>
                    <a:pt x="0" y="0"/>
                  </a:lnTo>
                  <a:close/>
                </a:path>
              </a:pathLst>
            </a:custGeom>
            <a:blipFill>
              <a:blip r:embed="rId4"/>
              <a:stretch>
                <a:fillRect t="-172" b="-172"/>
              </a:stretch>
            </a:blipFill>
          </p:spPr>
          <p:txBody>
            <a:bodyPr/>
            <a:lstStyle/>
            <a:p>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5235331" y="10267950"/>
            <a:ext cx="11596661" cy="3733800"/>
          </a:xfrm>
          <a:prstGeom prst="rect">
            <a:avLst/>
          </a:prstGeom>
        </p:spPr>
        <p:txBody>
          <a:bodyPr lIns="0" tIns="0" rIns="0" bIns="0" rtlCol="0" anchor="t">
            <a:spAutoFit/>
          </a:bodyPr>
          <a:lstStyle/>
          <a:p>
            <a:pPr algn="just">
              <a:lnSpc>
                <a:spcPts val="2999"/>
              </a:lnSpc>
            </a:pPr>
            <a:r>
              <a:rPr lang="en-US" sz="2499">
                <a:solidFill>
                  <a:srgbClr val="FFFFFF"/>
                </a:solidFill>
                <a:latin typeface="Poppins"/>
                <a:ea typeface="Poppins"/>
                <a:cs typeface="Poppins"/>
                <a:sym typeface="Poppins"/>
              </a:rPr>
              <a:t>Financial fraud is a growing threat in the digital age, costing the global economy over $5 trillion annually, with more than 3 billion transactions processed daily. Our project tackles this challenge by creating a powerful system that detects suspicious transactions within these massive datasets. Leveraging cutting-edge tools like Hadoop, Spark, Hive, and machine learning, we’ll identify fraud patterns with up to 95% accuracy, reduce false positives, trigger instant alerts, and visualize insights for smarter, faster decision-making—arming organizations to stay one step ahead of fraud, protect their reputation, and ensure regulatory compliance.</a:t>
            </a:r>
          </a:p>
        </p:txBody>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txBody>
            <a:bodyPr/>
            <a:lstStyle/>
            <a:p>
              <a:endParaRPr lang="en-US"/>
            </a:p>
          </p:txBody>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Freeform 6"/>
          <p:cNvSpPr/>
          <p:nvPr/>
        </p:nvSpPr>
        <p:spPr>
          <a:xfrm>
            <a:off x="0" y="0"/>
            <a:ext cx="18534726" cy="5547168"/>
          </a:xfrm>
          <a:custGeom>
            <a:avLst/>
            <a:gdLst/>
            <a:ahLst/>
            <a:cxnLst/>
            <a:rect l="l" t="t" r="r" b="b"/>
            <a:pathLst>
              <a:path w="18534726" h="5547168">
                <a:moveTo>
                  <a:pt x="0" y="0"/>
                </a:moveTo>
                <a:lnTo>
                  <a:pt x="18534726" y="0"/>
                </a:lnTo>
                <a:lnTo>
                  <a:pt x="18534726" y="5547168"/>
                </a:lnTo>
                <a:lnTo>
                  <a:pt x="0" y="5547168"/>
                </a:lnTo>
                <a:lnTo>
                  <a:pt x="0" y="0"/>
                </a:lnTo>
                <a:close/>
              </a:path>
            </a:pathLst>
          </a:custGeom>
          <a:blipFill>
            <a:blip r:embed="rId2"/>
            <a:stretch>
              <a:fillRect t="-33532" b="-33532"/>
            </a:stretch>
          </a:blipFill>
        </p:spPr>
        <p:txBody>
          <a:bodyPr/>
          <a:lstStyle/>
          <a:p>
            <a:endParaRPr lang="en-US"/>
          </a:p>
        </p:txBody>
      </p:sp>
      <p:sp>
        <p:nvSpPr>
          <p:cNvPr id="7" name="TextBox 7"/>
          <p:cNvSpPr txBox="1"/>
          <p:nvPr/>
        </p:nvSpPr>
        <p:spPr>
          <a:xfrm>
            <a:off x="7210777" y="5917744"/>
            <a:ext cx="4348915" cy="523445"/>
          </a:xfrm>
          <a:prstGeom prst="rect">
            <a:avLst/>
          </a:prstGeom>
        </p:spPr>
        <p:txBody>
          <a:bodyPr lIns="0" tIns="0" rIns="0" bIns="0" rtlCol="0" anchor="t">
            <a:spAutoFit/>
          </a:bodyPr>
          <a:lstStyle/>
          <a:p>
            <a:pPr algn="ctr">
              <a:lnSpc>
                <a:spcPts val="4108"/>
              </a:lnSpc>
              <a:spcBef>
                <a:spcPct val="0"/>
              </a:spcBef>
            </a:pPr>
            <a:r>
              <a:rPr lang="en-US" sz="2934" b="1">
                <a:solidFill>
                  <a:srgbClr val="FFFFFF"/>
                </a:solidFill>
                <a:latin typeface="Arimo Bold"/>
                <a:ea typeface="Arimo Bold"/>
                <a:cs typeface="Arimo Bold"/>
                <a:sym typeface="Arimo Bold"/>
              </a:rPr>
              <a:t>top them in their tracks?</a:t>
            </a:r>
          </a:p>
        </p:txBody>
      </p:sp>
      <p:grpSp>
        <p:nvGrpSpPr>
          <p:cNvPr id="8" name="Group 8"/>
          <p:cNvGrpSpPr/>
          <p:nvPr/>
        </p:nvGrpSpPr>
        <p:grpSpPr>
          <a:xfrm>
            <a:off x="3608792" y="3441000"/>
            <a:ext cx="11552885" cy="5105887"/>
            <a:chOff x="0" y="0"/>
            <a:chExt cx="3042735" cy="1344760"/>
          </a:xfrm>
        </p:grpSpPr>
        <p:sp>
          <p:nvSpPr>
            <p:cNvPr id="9" name="Freeform 9"/>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txBody>
            <a:bodyPr/>
            <a:lstStyle/>
            <a:p>
              <a:endParaRPr lang="en-US"/>
            </a:p>
          </p:txBody>
        </p:sp>
        <p:sp>
          <p:nvSpPr>
            <p:cNvPr id="10" name="TextBox 10"/>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1" name="Freeform 11"/>
          <p:cNvSpPr/>
          <p:nvPr/>
        </p:nvSpPr>
        <p:spPr>
          <a:xfrm>
            <a:off x="8394651" y="3566003"/>
            <a:ext cx="1981165" cy="1981165"/>
          </a:xfrm>
          <a:custGeom>
            <a:avLst/>
            <a:gdLst/>
            <a:ahLst/>
            <a:cxnLst/>
            <a:rect l="l" t="t" r="r" b="b"/>
            <a:pathLst>
              <a:path w="1981165" h="1981165">
                <a:moveTo>
                  <a:pt x="0" y="0"/>
                </a:moveTo>
                <a:lnTo>
                  <a:pt x="1981166" y="0"/>
                </a:lnTo>
                <a:lnTo>
                  <a:pt x="1981166" y="1981165"/>
                </a:lnTo>
                <a:lnTo>
                  <a:pt x="0" y="19811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TextBox 12"/>
          <p:cNvSpPr txBox="1"/>
          <p:nvPr/>
        </p:nvSpPr>
        <p:spPr>
          <a:xfrm>
            <a:off x="3799466" y="5761474"/>
            <a:ext cx="11171535" cy="1544567"/>
          </a:xfrm>
          <a:prstGeom prst="rect">
            <a:avLst/>
          </a:prstGeom>
        </p:spPr>
        <p:txBody>
          <a:bodyPr lIns="0" tIns="0" rIns="0" bIns="0" rtlCol="0" anchor="t">
            <a:spAutoFit/>
          </a:bodyPr>
          <a:lstStyle/>
          <a:p>
            <a:pPr algn="ctr">
              <a:lnSpc>
                <a:spcPts val="4116"/>
              </a:lnSpc>
            </a:pPr>
            <a:r>
              <a:rPr lang="en-US" sz="2940" b="1">
                <a:solidFill>
                  <a:srgbClr val="FFFFFF"/>
                </a:solidFill>
                <a:latin typeface="Arimo Bold"/>
                <a:ea typeface="Arimo Bold"/>
                <a:cs typeface="Arimo Bold"/>
                <a:sym typeface="Arimo Bold"/>
              </a:rPr>
              <a:t>Out of the billions of digital transactions happening each day, </a:t>
            </a:r>
          </a:p>
          <a:p>
            <a:pPr algn="ctr">
              <a:lnSpc>
                <a:spcPts val="4116"/>
              </a:lnSpc>
              <a:spcBef>
                <a:spcPct val="0"/>
              </a:spcBef>
            </a:pPr>
            <a:r>
              <a:rPr lang="en-US" sz="2940" b="1">
                <a:solidFill>
                  <a:srgbClr val="FFFFFF"/>
                </a:solidFill>
                <a:latin typeface="Arimo Bold"/>
                <a:ea typeface="Arimo Bold"/>
                <a:cs typeface="Arimo Bold"/>
                <a:sym typeface="Arimo Bold"/>
              </a:rPr>
              <a:t>can you guess how many are fraudulent and what tools can stop them in their tracks?</a:t>
            </a:r>
          </a:p>
        </p:txBody>
      </p:sp>
      <p:sp>
        <p:nvSpPr>
          <p:cNvPr id="13" name="TextBox 13"/>
          <p:cNvSpPr txBox="1"/>
          <p:nvPr/>
        </p:nvSpPr>
        <p:spPr>
          <a:xfrm>
            <a:off x="463053" y="9528138"/>
            <a:ext cx="3585080" cy="370840"/>
          </a:xfrm>
          <a:prstGeom prst="rect">
            <a:avLst/>
          </a:prstGeom>
        </p:spPr>
        <p:txBody>
          <a:bodyPr lIns="0" tIns="0" rIns="0" bIns="0" rtlCol="0" anchor="t">
            <a:spAutoFit/>
          </a:bodyPr>
          <a:lstStyle/>
          <a:p>
            <a:pPr algn="ctr">
              <a:lnSpc>
                <a:spcPts val="2659"/>
              </a:lnSpc>
            </a:pPr>
            <a:r>
              <a:rPr lang="en-US" sz="1899" b="1">
                <a:solidFill>
                  <a:srgbClr val="FFFFFF"/>
                </a:solidFill>
                <a:latin typeface="Arimo Bold"/>
                <a:ea typeface="Arimo Bold"/>
                <a:cs typeface="Arimo Bold"/>
                <a:sym typeface="Arimo Bold"/>
              </a:rPr>
              <a:t>Samsung Innovation campus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98847" y="9218420"/>
            <a:ext cx="10923330" cy="39880"/>
            <a:chOff x="0" y="0"/>
            <a:chExt cx="13914349" cy="50800"/>
          </a:xfrm>
        </p:grpSpPr>
        <p:sp>
          <p:nvSpPr>
            <p:cNvPr id="3" name="Freeform 3"/>
            <p:cNvSpPr/>
            <p:nvPr/>
          </p:nvSpPr>
          <p:spPr>
            <a:xfrm>
              <a:off x="25400" y="0"/>
              <a:ext cx="13863574" cy="50800"/>
            </a:xfrm>
            <a:custGeom>
              <a:avLst/>
              <a:gdLst/>
              <a:ahLst/>
              <a:cxnLst/>
              <a:rect l="l" t="t" r="r" b="b"/>
              <a:pathLst>
                <a:path w="13863574" h="50800">
                  <a:moveTo>
                    <a:pt x="0" y="0"/>
                  </a:moveTo>
                  <a:lnTo>
                    <a:pt x="13863574" y="0"/>
                  </a:lnTo>
                  <a:lnTo>
                    <a:pt x="13863574" y="50800"/>
                  </a:lnTo>
                  <a:lnTo>
                    <a:pt x="0" y="50800"/>
                  </a:lnTo>
                  <a:close/>
                </a:path>
              </a:pathLst>
            </a:custGeom>
            <a:solidFill>
              <a:srgbClr val="01237D"/>
            </a:solidFill>
          </p:spPr>
          <p:txBody>
            <a:bodyPr/>
            <a:lstStyle/>
            <a:p>
              <a:endParaRPr lang="en-US"/>
            </a:p>
          </p:txBody>
        </p:sp>
      </p:grpSp>
      <p:sp>
        <p:nvSpPr>
          <p:cNvPr id="4" name="Freeform 4"/>
          <p:cNvSpPr/>
          <p:nvPr/>
        </p:nvSpPr>
        <p:spPr>
          <a:xfrm>
            <a:off x="10375543" y="1047749"/>
            <a:ext cx="6971226" cy="12868415"/>
          </a:xfrm>
          <a:custGeom>
            <a:avLst/>
            <a:gdLst/>
            <a:ahLst/>
            <a:cxnLst/>
            <a:rect l="l" t="t" r="r" b="b"/>
            <a:pathLst>
              <a:path w="6971226" h="12868415">
                <a:moveTo>
                  <a:pt x="0" y="0"/>
                </a:moveTo>
                <a:lnTo>
                  <a:pt x="6971226" y="0"/>
                </a:lnTo>
                <a:lnTo>
                  <a:pt x="6971226" y="12868415"/>
                </a:lnTo>
                <a:lnTo>
                  <a:pt x="0" y="128684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833625" y="3305029"/>
            <a:ext cx="7040775" cy="8875215"/>
          </a:xfrm>
          <a:custGeom>
            <a:avLst/>
            <a:gdLst/>
            <a:ahLst/>
            <a:cxnLst/>
            <a:rect l="l" t="t" r="r" b="b"/>
            <a:pathLst>
              <a:path w="7040775" h="8875215">
                <a:moveTo>
                  <a:pt x="0" y="0"/>
                </a:moveTo>
                <a:lnTo>
                  <a:pt x="7040776" y="0"/>
                </a:lnTo>
                <a:lnTo>
                  <a:pt x="7040776" y="8875215"/>
                </a:lnTo>
                <a:lnTo>
                  <a:pt x="0" y="8875215"/>
                </a:lnTo>
                <a:lnTo>
                  <a:pt x="0" y="0"/>
                </a:lnTo>
                <a:close/>
              </a:path>
            </a:pathLst>
          </a:custGeom>
          <a:blipFill>
            <a:blip r:embed="rId4"/>
            <a:stretch>
              <a:fillRect l="-4380" t="-18962" b="-33674"/>
            </a:stretch>
          </a:blipFill>
        </p:spPr>
        <p:txBody>
          <a:bodyPr/>
          <a:lstStyle/>
          <a:p>
            <a:endParaRPr lang="en-US"/>
          </a:p>
        </p:txBody>
      </p:sp>
      <p:grpSp>
        <p:nvGrpSpPr>
          <p:cNvPr id="6" name="Group 6"/>
          <p:cNvGrpSpPr/>
          <p:nvPr/>
        </p:nvGrpSpPr>
        <p:grpSpPr>
          <a:xfrm>
            <a:off x="10734117" y="1124896"/>
            <a:ext cx="7239792" cy="723979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a:ln w="47625" cap="sq">
              <a:solidFill>
                <a:srgbClr val="051D40"/>
              </a:solidFill>
              <a:prstDash val="solid"/>
              <a:miter/>
            </a:ln>
          </p:spPr>
          <p:txBody>
            <a:bodyPr/>
            <a:lstStyle/>
            <a:p>
              <a:endParaRPr lang="en-US"/>
            </a:p>
          </p:txBody>
        </p:sp>
      </p:grpSp>
      <p:sp>
        <p:nvSpPr>
          <p:cNvPr id="8" name="Freeform 8"/>
          <p:cNvSpPr/>
          <p:nvPr/>
        </p:nvSpPr>
        <p:spPr>
          <a:xfrm>
            <a:off x="-2756234" y="-3150693"/>
            <a:ext cx="6293191" cy="6301385"/>
          </a:xfrm>
          <a:custGeom>
            <a:avLst/>
            <a:gdLst/>
            <a:ahLst/>
            <a:cxnLst/>
            <a:rect l="l" t="t" r="r" b="b"/>
            <a:pathLst>
              <a:path w="6293191" h="6301385">
                <a:moveTo>
                  <a:pt x="0" y="0"/>
                </a:moveTo>
                <a:lnTo>
                  <a:pt x="6293192" y="0"/>
                </a:lnTo>
                <a:lnTo>
                  <a:pt x="6293192" y="6301386"/>
                </a:lnTo>
                <a:lnTo>
                  <a:pt x="0" y="6301386"/>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573729" y="5133975"/>
            <a:ext cx="9801814" cy="2357862"/>
          </a:xfrm>
          <a:prstGeom prst="rect">
            <a:avLst/>
          </a:prstGeom>
        </p:spPr>
        <p:txBody>
          <a:bodyPr lIns="0" tIns="0" rIns="0" bIns="0" rtlCol="0" anchor="t">
            <a:spAutoFit/>
          </a:bodyPr>
          <a:lstStyle/>
          <a:p>
            <a:pPr marL="561339" lvl="1" indent="-280669" algn="just">
              <a:lnSpc>
                <a:spcPts val="3078"/>
              </a:lnSpc>
              <a:buFont typeface="Arial"/>
              <a:buChar char="•"/>
            </a:pPr>
            <a:r>
              <a:rPr lang="en-US" sz="2599" spc="23">
                <a:solidFill>
                  <a:srgbClr val="014074"/>
                </a:solidFill>
                <a:latin typeface="Poppins"/>
                <a:ea typeface="Poppins"/>
                <a:cs typeface="Poppins"/>
                <a:sym typeface="Poppins"/>
              </a:rPr>
              <a:t>Use the best tools to stop fraud.</a:t>
            </a:r>
          </a:p>
          <a:p>
            <a:pPr marL="561339" lvl="1" indent="-280669" algn="just">
              <a:lnSpc>
                <a:spcPts val="3078"/>
              </a:lnSpc>
              <a:buFont typeface="Arial"/>
              <a:buChar char="•"/>
            </a:pPr>
            <a:r>
              <a:rPr lang="en-US" sz="2599" spc="23">
                <a:solidFill>
                  <a:srgbClr val="014074"/>
                </a:solidFill>
                <a:latin typeface="Poppins"/>
                <a:ea typeface="Poppins"/>
                <a:cs typeface="Poppins"/>
                <a:sym typeface="Poppins"/>
              </a:rPr>
              <a:t>Make customers feel safe and secure.</a:t>
            </a:r>
          </a:p>
          <a:p>
            <a:pPr marL="561339" lvl="1" indent="-280669" algn="just">
              <a:lnSpc>
                <a:spcPts val="3078"/>
              </a:lnSpc>
              <a:buFont typeface="Arial"/>
              <a:buChar char="•"/>
            </a:pPr>
            <a:r>
              <a:rPr lang="en-US" sz="2599" spc="23">
                <a:solidFill>
                  <a:srgbClr val="014074"/>
                </a:solidFill>
                <a:latin typeface="Poppins"/>
                <a:ea typeface="Poppins"/>
                <a:cs typeface="Poppins"/>
                <a:sym typeface="Poppins"/>
              </a:rPr>
              <a:t>Catch fraud quickly and act fast.</a:t>
            </a:r>
          </a:p>
          <a:p>
            <a:pPr marL="561339" lvl="1" indent="-280669" algn="just">
              <a:lnSpc>
                <a:spcPts val="3078"/>
              </a:lnSpc>
              <a:buFont typeface="Arial"/>
              <a:buChar char="•"/>
            </a:pPr>
            <a:r>
              <a:rPr lang="en-US" sz="2599" spc="23">
                <a:solidFill>
                  <a:srgbClr val="014074"/>
                </a:solidFill>
                <a:latin typeface="Poppins"/>
                <a:ea typeface="Poppins"/>
                <a:cs typeface="Poppins"/>
                <a:sym typeface="Poppins"/>
              </a:rPr>
              <a:t>Stay on top of security rules and regulations.</a:t>
            </a:r>
          </a:p>
          <a:p>
            <a:pPr marL="561339" lvl="1" indent="-280669" algn="just">
              <a:lnSpc>
                <a:spcPts val="3078"/>
              </a:lnSpc>
              <a:buFont typeface="Arial"/>
              <a:buChar char="•"/>
            </a:pPr>
            <a:r>
              <a:rPr lang="en-US" sz="2599" spc="23">
                <a:solidFill>
                  <a:srgbClr val="014074"/>
                </a:solidFill>
                <a:latin typeface="Poppins"/>
                <a:ea typeface="Poppins"/>
                <a:cs typeface="Poppins"/>
                <a:sym typeface="Poppins"/>
              </a:rPr>
              <a:t>Save money by reducing fraud losses.</a:t>
            </a:r>
          </a:p>
          <a:p>
            <a:pPr algn="just">
              <a:lnSpc>
                <a:spcPts val="3079"/>
              </a:lnSpc>
            </a:pPr>
            <a:endParaRPr lang="en-US" sz="2599" spc="23">
              <a:solidFill>
                <a:srgbClr val="014074"/>
              </a:solidFill>
              <a:latin typeface="Poppins"/>
              <a:ea typeface="Poppins"/>
              <a:cs typeface="Poppins"/>
              <a:sym typeface="Poppins"/>
            </a:endParaRPr>
          </a:p>
        </p:txBody>
      </p:sp>
      <p:sp>
        <p:nvSpPr>
          <p:cNvPr id="10" name="TextBox 10"/>
          <p:cNvSpPr txBox="1"/>
          <p:nvPr/>
        </p:nvSpPr>
        <p:spPr>
          <a:xfrm>
            <a:off x="789437" y="3954217"/>
            <a:ext cx="7625655" cy="790575"/>
          </a:xfrm>
          <a:prstGeom prst="rect">
            <a:avLst/>
          </a:prstGeom>
        </p:spPr>
        <p:txBody>
          <a:bodyPr lIns="0" tIns="0" rIns="0" bIns="0" rtlCol="0" anchor="t">
            <a:spAutoFit/>
          </a:bodyPr>
          <a:lstStyle/>
          <a:p>
            <a:pPr algn="l">
              <a:lnSpc>
                <a:spcPts val="6299"/>
              </a:lnSpc>
            </a:pPr>
            <a:r>
              <a:rPr lang="en-US" sz="4500" b="1">
                <a:solidFill>
                  <a:srgbClr val="014074"/>
                </a:solidFill>
                <a:latin typeface="Arimo Bold"/>
                <a:ea typeface="Arimo Bold"/>
                <a:cs typeface="Arimo Bold"/>
                <a:sym typeface="Arimo Bold"/>
              </a:rPr>
              <a:t>Business Goals</a:t>
            </a:r>
          </a:p>
        </p:txBody>
      </p:sp>
      <p:sp>
        <p:nvSpPr>
          <p:cNvPr id="11" name="TextBox 11"/>
          <p:cNvSpPr txBox="1"/>
          <p:nvPr/>
        </p:nvSpPr>
        <p:spPr>
          <a:xfrm>
            <a:off x="463053" y="9528138"/>
            <a:ext cx="3585080" cy="370840"/>
          </a:xfrm>
          <a:prstGeom prst="rect">
            <a:avLst/>
          </a:prstGeom>
        </p:spPr>
        <p:txBody>
          <a:bodyPr lIns="0" tIns="0" rIns="0" bIns="0" rtlCol="0" anchor="t">
            <a:spAutoFit/>
          </a:bodyPr>
          <a:lstStyle/>
          <a:p>
            <a:pPr algn="ctr">
              <a:lnSpc>
                <a:spcPts val="2659"/>
              </a:lnSpc>
            </a:pPr>
            <a:r>
              <a:rPr lang="en-US" sz="1899" b="1">
                <a:solidFill>
                  <a:srgbClr val="01237D"/>
                </a:solidFill>
                <a:latin typeface="Arimo Bold"/>
                <a:ea typeface="Arimo Bold"/>
                <a:cs typeface="Arimo Bold"/>
                <a:sym typeface="Arimo Bold"/>
              </a:rPr>
              <a:t>Samsung Innovation campus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9258300"/>
            <a:ext cx="18288000" cy="1031526"/>
            <a:chOff x="0" y="0"/>
            <a:chExt cx="79017757" cy="4456959"/>
          </a:xfrm>
        </p:grpSpPr>
        <p:sp>
          <p:nvSpPr>
            <p:cNvPr id="3" name="Freeform 3"/>
            <p:cNvSpPr/>
            <p:nvPr/>
          </p:nvSpPr>
          <p:spPr>
            <a:xfrm>
              <a:off x="93611" y="11004"/>
              <a:ext cx="78830062" cy="4434895"/>
            </a:xfrm>
            <a:custGeom>
              <a:avLst/>
              <a:gdLst/>
              <a:ahLst/>
              <a:cxnLst/>
              <a:rect l="l" t="t" r="r" b="b"/>
              <a:pathLst>
                <a:path w="78830062" h="4434895">
                  <a:moveTo>
                    <a:pt x="0" y="0"/>
                  </a:moveTo>
                  <a:lnTo>
                    <a:pt x="78830062" y="0"/>
                  </a:lnTo>
                  <a:lnTo>
                    <a:pt x="78830062" y="4434896"/>
                  </a:lnTo>
                  <a:lnTo>
                    <a:pt x="0" y="4434896"/>
                  </a:lnTo>
                  <a:close/>
                </a:path>
              </a:pathLst>
            </a:custGeom>
            <a:solidFill>
              <a:srgbClr val="145DA0"/>
            </a:solidFill>
          </p:spPr>
          <p:txBody>
            <a:bodyPr/>
            <a:lstStyle/>
            <a:p>
              <a:endParaRPr lang="en-US"/>
            </a:p>
          </p:txBody>
        </p:sp>
        <p:sp>
          <p:nvSpPr>
            <p:cNvPr id="4" name="Freeform 4"/>
            <p:cNvSpPr/>
            <p:nvPr/>
          </p:nvSpPr>
          <p:spPr>
            <a:xfrm>
              <a:off x="0" y="0"/>
              <a:ext cx="79017292" cy="4456904"/>
            </a:xfrm>
            <a:custGeom>
              <a:avLst/>
              <a:gdLst/>
              <a:ahLst/>
              <a:cxnLst/>
              <a:rect l="l" t="t" r="r" b="b"/>
              <a:pathLst>
                <a:path w="79017292" h="4456904">
                  <a:moveTo>
                    <a:pt x="93611" y="0"/>
                  </a:moveTo>
                  <a:lnTo>
                    <a:pt x="78923673" y="0"/>
                  </a:lnTo>
                  <a:cubicBezTo>
                    <a:pt x="78975769" y="0"/>
                    <a:pt x="79017292" y="4964"/>
                    <a:pt x="79017292" y="11004"/>
                  </a:cubicBezTo>
                  <a:lnTo>
                    <a:pt x="79017292" y="4445900"/>
                  </a:lnTo>
                  <a:cubicBezTo>
                    <a:pt x="79017292" y="4452022"/>
                    <a:pt x="78975062" y="4456904"/>
                    <a:pt x="78923673" y="4456904"/>
                  </a:cubicBezTo>
                  <a:lnTo>
                    <a:pt x="93611" y="4456904"/>
                  </a:lnTo>
                  <a:cubicBezTo>
                    <a:pt x="41527" y="4456904"/>
                    <a:pt x="0" y="4451940"/>
                    <a:pt x="0" y="4445900"/>
                  </a:cubicBezTo>
                  <a:lnTo>
                    <a:pt x="0" y="11004"/>
                  </a:lnTo>
                  <a:cubicBezTo>
                    <a:pt x="0" y="4964"/>
                    <a:pt x="42230" y="0"/>
                    <a:pt x="93611" y="0"/>
                  </a:cubicBezTo>
                  <a:moveTo>
                    <a:pt x="93611" y="22092"/>
                  </a:moveTo>
                  <a:lnTo>
                    <a:pt x="93611" y="11004"/>
                  </a:lnTo>
                  <a:lnTo>
                    <a:pt x="187925" y="11004"/>
                  </a:lnTo>
                  <a:lnTo>
                    <a:pt x="187925" y="4445900"/>
                  </a:lnTo>
                  <a:lnTo>
                    <a:pt x="93611" y="4445900"/>
                  </a:lnTo>
                  <a:lnTo>
                    <a:pt x="93611" y="4434895"/>
                  </a:lnTo>
                  <a:lnTo>
                    <a:pt x="78923673" y="4434895"/>
                  </a:lnTo>
                  <a:lnTo>
                    <a:pt x="78923673" y="4445900"/>
                  </a:lnTo>
                  <a:lnTo>
                    <a:pt x="78830066" y="4445900"/>
                  </a:lnTo>
                  <a:lnTo>
                    <a:pt x="78830066" y="11004"/>
                  </a:lnTo>
                  <a:lnTo>
                    <a:pt x="78923673" y="11004"/>
                  </a:lnTo>
                  <a:lnTo>
                    <a:pt x="78923673" y="22092"/>
                  </a:lnTo>
                  <a:lnTo>
                    <a:pt x="93611" y="22092"/>
                  </a:lnTo>
                  <a:close/>
                </a:path>
              </a:pathLst>
            </a:custGeom>
            <a:solidFill>
              <a:srgbClr val="1C334E"/>
            </a:solidFill>
          </p:spPr>
          <p:txBody>
            <a:bodyPr/>
            <a:lstStyle/>
            <a:p>
              <a:endParaRPr lang="en-US"/>
            </a:p>
          </p:txBody>
        </p:sp>
      </p:grpSp>
      <p:sp>
        <p:nvSpPr>
          <p:cNvPr id="5" name="Freeform 5"/>
          <p:cNvSpPr/>
          <p:nvPr/>
        </p:nvSpPr>
        <p:spPr>
          <a:xfrm>
            <a:off x="10456895" y="2346701"/>
            <a:ext cx="7385316" cy="5727889"/>
          </a:xfrm>
          <a:custGeom>
            <a:avLst/>
            <a:gdLst/>
            <a:ahLst/>
            <a:cxnLst/>
            <a:rect l="l" t="t" r="r" b="b"/>
            <a:pathLst>
              <a:path w="7385316" h="5727889">
                <a:moveTo>
                  <a:pt x="0" y="0"/>
                </a:moveTo>
                <a:lnTo>
                  <a:pt x="7385316" y="0"/>
                </a:lnTo>
                <a:lnTo>
                  <a:pt x="7385316" y="5727889"/>
                </a:lnTo>
                <a:lnTo>
                  <a:pt x="0" y="5727889"/>
                </a:lnTo>
                <a:lnTo>
                  <a:pt x="0" y="0"/>
                </a:lnTo>
                <a:close/>
              </a:path>
            </a:pathLst>
          </a:custGeom>
          <a:blipFill>
            <a:blip r:embed="rId2"/>
            <a:stretch>
              <a:fillRect l="-3330"/>
            </a:stretch>
          </a:blipFill>
        </p:spPr>
        <p:txBody>
          <a:bodyPr/>
          <a:lstStyle/>
          <a:p>
            <a:endParaRPr lang="en-US"/>
          </a:p>
        </p:txBody>
      </p:sp>
      <p:sp>
        <p:nvSpPr>
          <p:cNvPr id="6" name="TextBox 6"/>
          <p:cNvSpPr txBox="1"/>
          <p:nvPr/>
        </p:nvSpPr>
        <p:spPr>
          <a:xfrm>
            <a:off x="463053" y="9528138"/>
            <a:ext cx="3585080" cy="370840"/>
          </a:xfrm>
          <a:prstGeom prst="rect">
            <a:avLst/>
          </a:prstGeom>
        </p:spPr>
        <p:txBody>
          <a:bodyPr lIns="0" tIns="0" rIns="0" bIns="0" rtlCol="0" anchor="t">
            <a:spAutoFit/>
          </a:bodyPr>
          <a:lstStyle/>
          <a:p>
            <a:pPr algn="ctr">
              <a:lnSpc>
                <a:spcPts val="2659"/>
              </a:lnSpc>
            </a:pPr>
            <a:r>
              <a:rPr lang="en-US" sz="1899" b="1">
                <a:solidFill>
                  <a:srgbClr val="FFFFFF"/>
                </a:solidFill>
                <a:latin typeface="Arimo Bold"/>
                <a:ea typeface="Arimo Bold"/>
                <a:cs typeface="Arimo Bold"/>
                <a:sym typeface="Arimo Bold"/>
              </a:rPr>
              <a:t>Samsung Innovation campus</a:t>
            </a:r>
          </a:p>
        </p:txBody>
      </p:sp>
      <p:sp>
        <p:nvSpPr>
          <p:cNvPr id="7" name="TextBox 7"/>
          <p:cNvSpPr txBox="1"/>
          <p:nvPr/>
        </p:nvSpPr>
        <p:spPr>
          <a:xfrm>
            <a:off x="1028700" y="1918077"/>
            <a:ext cx="6196611" cy="771523"/>
          </a:xfrm>
          <a:prstGeom prst="rect">
            <a:avLst/>
          </a:prstGeom>
        </p:spPr>
        <p:txBody>
          <a:bodyPr lIns="0" tIns="0" rIns="0" bIns="0" rtlCol="0" anchor="t">
            <a:spAutoFit/>
          </a:bodyPr>
          <a:lstStyle/>
          <a:p>
            <a:pPr algn="l">
              <a:lnSpc>
                <a:spcPts val="6300"/>
              </a:lnSpc>
              <a:spcBef>
                <a:spcPct val="0"/>
              </a:spcBef>
            </a:pPr>
            <a:r>
              <a:rPr lang="en-US" sz="4500" u="sng">
                <a:solidFill>
                  <a:srgbClr val="01237D"/>
                </a:solidFill>
                <a:latin typeface="Open Sans Extra Bold"/>
                <a:ea typeface="Open Sans Extra Bold"/>
                <a:cs typeface="Open Sans Extra Bold"/>
                <a:sym typeface="Open Sans Extra Bold"/>
                <a:hlinkClick r:id="rId3" tooltip="https://www.kaggle.com/datasets/kartik2112/fraud-detection?select=fraudTrain.csv"/>
              </a:rPr>
              <a:t>Dataset Overview:</a:t>
            </a:r>
          </a:p>
        </p:txBody>
      </p:sp>
      <p:sp>
        <p:nvSpPr>
          <p:cNvPr id="8" name="TextBox 8"/>
          <p:cNvSpPr txBox="1"/>
          <p:nvPr/>
        </p:nvSpPr>
        <p:spPr>
          <a:xfrm>
            <a:off x="1028700" y="3602164"/>
            <a:ext cx="8938549" cy="4316784"/>
          </a:xfrm>
          <a:prstGeom prst="rect">
            <a:avLst/>
          </a:prstGeom>
        </p:spPr>
        <p:txBody>
          <a:bodyPr lIns="0" tIns="0" rIns="0" bIns="0" rtlCol="0" anchor="t">
            <a:spAutoFit/>
          </a:bodyPr>
          <a:lstStyle/>
          <a:p>
            <a:pPr marL="528497" lvl="1" indent="-264249" algn="l">
              <a:lnSpc>
                <a:spcPts val="3427"/>
              </a:lnSpc>
              <a:buFont typeface="Arial"/>
              <a:buChar char="•"/>
            </a:pPr>
            <a:r>
              <a:rPr lang="en-US" sz="2447">
                <a:solidFill>
                  <a:srgbClr val="01237D"/>
                </a:solidFill>
                <a:latin typeface="Arimo"/>
                <a:ea typeface="Arimo"/>
                <a:cs typeface="Arimo"/>
                <a:sym typeface="Arimo"/>
              </a:rPr>
              <a:t>Simulated credit card transactions from 1000 customers (2019-2020).</a:t>
            </a:r>
          </a:p>
          <a:p>
            <a:pPr marL="528497" lvl="1" indent="-264249" algn="l">
              <a:lnSpc>
                <a:spcPts val="3427"/>
              </a:lnSpc>
              <a:buFont typeface="Arial"/>
              <a:buChar char="•"/>
            </a:pPr>
            <a:r>
              <a:rPr lang="en-US" sz="2447">
                <a:solidFill>
                  <a:srgbClr val="01237D"/>
                </a:solidFill>
                <a:latin typeface="Arimo"/>
                <a:ea typeface="Arimo"/>
                <a:cs typeface="Arimo"/>
                <a:sym typeface="Arimo"/>
              </a:rPr>
              <a:t>Includes transaction details (amount, date, merchant, location).</a:t>
            </a:r>
          </a:p>
          <a:p>
            <a:pPr marL="528497" lvl="1" indent="-264249" algn="l">
              <a:lnSpc>
                <a:spcPts val="3427"/>
              </a:lnSpc>
              <a:buFont typeface="Arial"/>
              <a:buChar char="•"/>
            </a:pPr>
            <a:r>
              <a:rPr lang="en-US" sz="2447">
                <a:solidFill>
                  <a:srgbClr val="01237D"/>
                </a:solidFill>
                <a:latin typeface="Arimo"/>
                <a:ea typeface="Arimo"/>
                <a:cs typeface="Arimo"/>
                <a:sym typeface="Arimo"/>
              </a:rPr>
              <a:t>Contains customer information (name, gender, job, city population).</a:t>
            </a:r>
          </a:p>
          <a:p>
            <a:pPr marL="528497" lvl="1" indent="-264249" algn="l">
              <a:lnSpc>
                <a:spcPts val="3427"/>
              </a:lnSpc>
              <a:buFont typeface="Arial"/>
              <a:buChar char="•"/>
            </a:pPr>
            <a:r>
              <a:rPr lang="en-US" sz="2447">
                <a:solidFill>
                  <a:srgbClr val="01237D"/>
                </a:solidFill>
                <a:latin typeface="Arimo"/>
                <a:ea typeface="Arimo"/>
                <a:cs typeface="Arimo"/>
                <a:sym typeface="Arimo"/>
              </a:rPr>
              <a:t>Fraud flag identifies whether a transaction is fraudulent.</a:t>
            </a:r>
          </a:p>
          <a:p>
            <a:pPr marL="528497" lvl="1" indent="-264249" algn="l">
              <a:lnSpc>
                <a:spcPts val="3427"/>
              </a:lnSpc>
              <a:buFont typeface="Arial"/>
              <a:buChar char="•"/>
            </a:pPr>
            <a:r>
              <a:rPr lang="en-US" sz="2447">
                <a:solidFill>
                  <a:srgbClr val="01237D"/>
                </a:solidFill>
                <a:latin typeface="Arimo"/>
                <a:ea typeface="Arimo"/>
                <a:cs typeface="Arimo"/>
                <a:sym typeface="Arimo"/>
              </a:rPr>
              <a:t>Generated using Sparkov tool for realistic behavior modeling.</a:t>
            </a:r>
          </a:p>
          <a:p>
            <a:pPr algn="l">
              <a:lnSpc>
                <a:spcPts val="3707"/>
              </a:lnSpc>
            </a:pPr>
            <a:endParaRPr lang="en-US" sz="2447">
              <a:solidFill>
                <a:srgbClr val="01237D"/>
              </a:solidFill>
              <a:latin typeface="Arimo"/>
              <a:ea typeface="Arimo"/>
              <a:cs typeface="Arimo"/>
              <a:sym typeface="Arim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513836" y="1028700"/>
            <a:ext cx="15486724" cy="8226774"/>
          </a:xfrm>
          <a:custGeom>
            <a:avLst/>
            <a:gdLst/>
            <a:ahLst/>
            <a:cxnLst/>
            <a:rect l="l" t="t" r="r" b="b"/>
            <a:pathLst>
              <a:path w="15486724" h="8226774">
                <a:moveTo>
                  <a:pt x="0" y="0"/>
                </a:moveTo>
                <a:lnTo>
                  <a:pt x="15486724" y="0"/>
                </a:lnTo>
                <a:lnTo>
                  <a:pt x="15486724" y="8226774"/>
                </a:lnTo>
                <a:lnTo>
                  <a:pt x="0" y="8226774"/>
                </a:lnTo>
                <a:lnTo>
                  <a:pt x="0" y="0"/>
                </a:lnTo>
                <a:close/>
              </a:path>
            </a:pathLst>
          </a:custGeom>
          <a:blipFill>
            <a:blip r:embed="rId2"/>
            <a:stretch>
              <a:fillRect l="-791" r="-791" b="-244"/>
            </a:stretch>
          </a:blipFill>
        </p:spPr>
        <p:txBody>
          <a:bodyPr/>
          <a:lstStyle/>
          <a:p>
            <a:endParaRPr lang="en-US"/>
          </a:p>
        </p:txBody>
      </p:sp>
      <p:sp>
        <p:nvSpPr>
          <p:cNvPr id="3" name="TextBox 3"/>
          <p:cNvSpPr txBox="1"/>
          <p:nvPr/>
        </p:nvSpPr>
        <p:spPr>
          <a:xfrm>
            <a:off x="6131888" y="72800"/>
            <a:ext cx="6250621" cy="790575"/>
          </a:xfrm>
          <a:prstGeom prst="rect">
            <a:avLst/>
          </a:prstGeom>
        </p:spPr>
        <p:txBody>
          <a:bodyPr lIns="0" tIns="0" rIns="0" bIns="0" rtlCol="0" anchor="t">
            <a:spAutoFit/>
          </a:bodyPr>
          <a:lstStyle/>
          <a:p>
            <a:pPr algn="l">
              <a:lnSpc>
                <a:spcPts val="6299"/>
              </a:lnSpc>
            </a:pPr>
            <a:r>
              <a:rPr lang="en-US" sz="4500" b="1">
                <a:solidFill>
                  <a:srgbClr val="014074"/>
                </a:solidFill>
                <a:latin typeface="Arimo Bold"/>
                <a:ea typeface="Arimo Bold"/>
                <a:cs typeface="Arimo Bold"/>
                <a:sym typeface="Arimo Bold"/>
              </a:rPr>
              <a:t>Solution Architecture </a:t>
            </a:r>
          </a:p>
        </p:txBody>
      </p:sp>
      <p:grpSp>
        <p:nvGrpSpPr>
          <p:cNvPr id="4" name="Group 4"/>
          <p:cNvGrpSpPr/>
          <p:nvPr/>
        </p:nvGrpSpPr>
        <p:grpSpPr>
          <a:xfrm>
            <a:off x="0" y="9255474"/>
            <a:ext cx="18288000" cy="1031526"/>
            <a:chOff x="0" y="0"/>
            <a:chExt cx="79017757" cy="4456959"/>
          </a:xfrm>
        </p:grpSpPr>
        <p:sp>
          <p:nvSpPr>
            <p:cNvPr id="5" name="Freeform 5"/>
            <p:cNvSpPr/>
            <p:nvPr/>
          </p:nvSpPr>
          <p:spPr>
            <a:xfrm>
              <a:off x="93611" y="11004"/>
              <a:ext cx="78830062" cy="4434895"/>
            </a:xfrm>
            <a:custGeom>
              <a:avLst/>
              <a:gdLst/>
              <a:ahLst/>
              <a:cxnLst/>
              <a:rect l="l" t="t" r="r" b="b"/>
              <a:pathLst>
                <a:path w="78830062" h="4434895">
                  <a:moveTo>
                    <a:pt x="0" y="0"/>
                  </a:moveTo>
                  <a:lnTo>
                    <a:pt x="78830062" y="0"/>
                  </a:lnTo>
                  <a:lnTo>
                    <a:pt x="78830062" y="4434896"/>
                  </a:lnTo>
                  <a:lnTo>
                    <a:pt x="0" y="4434896"/>
                  </a:lnTo>
                  <a:close/>
                </a:path>
              </a:pathLst>
            </a:custGeom>
            <a:solidFill>
              <a:srgbClr val="145DA0"/>
            </a:solidFill>
          </p:spPr>
          <p:txBody>
            <a:bodyPr/>
            <a:lstStyle/>
            <a:p>
              <a:endParaRPr lang="en-US"/>
            </a:p>
          </p:txBody>
        </p:sp>
        <p:sp>
          <p:nvSpPr>
            <p:cNvPr id="6" name="Freeform 6"/>
            <p:cNvSpPr/>
            <p:nvPr/>
          </p:nvSpPr>
          <p:spPr>
            <a:xfrm>
              <a:off x="0" y="0"/>
              <a:ext cx="79017292" cy="4456904"/>
            </a:xfrm>
            <a:custGeom>
              <a:avLst/>
              <a:gdLst/>
              <a:ahLst/>
              <a:cxnLst/>
              <a:rect l="l" t="t" r="r" b="b"/>
              <a:pathLst>
                <a:path w="79017292" h="4456904">
                  <a:moveTo>
                    <a:pt x="93611" y="0"/>
                  </a:moveTo>
                  <a:lnTo>
                    <a:pt x="78923673" y="0"/>
                  </a:lnTo>
                  <a:cubicBezTo>
                    <a:pt x="78975769" y="0"/>
                    <a:pt x="79017292" y="4964"/>
                    <a:pt x="79017292" y="11004"/>
                  </a:cubicBezTo>
                  <a:lnTo>
                    <a:pt x="79017292" y="4445900"/>
                  </a:lnTo>
                  <a:cubicBezTo>
                    <a:pt x="79017292" y="4452022"/>
                    <a:pt x="78975062" y="4456904"/>
                    <a:pt x="78923673" y="4456904"/>
                  </a:cubicBezTo>
                  <a:lnTo>
                    <a:pt x="93611" y="4456904"/>
                  </a:lnTo>
                  <a:cubicBezTo>
                    <a:pt x="41527" y="4456904"/>
                    <a:pt x="0" y="4451940"/>
                    <a:pt x="0" y="4445900"/>
                  </a:cubicBezTo>
                  <a:lnTo>
                    <a:pt x="0" y="11004"/>
                  </a:lnTo>
                  <a:cubicBezTo>
                    <a:pt x="0" y="4964"/>
                    <a:pt x="42230" y="0"/>
                    <a:pt x="93611" y="0"/>
                  </a:cubicBezTo>
                  <a:moveTo>
                    <a:pt x="93611" y="22092"/>
                  </a:moveTo>
                  <a:lnTo>
                    <a:pt x="93611" y="11004"/>
                  </a:lnTo>
                  <a:lnTo>
                    <a:pt x="187925" y="11004"/>
                  </a:lnTo>
                  <a:lnTo>
                    <a:pt x="187925" y="4445900"/>
                  </a:lnTo>
                  <a:lnTo>
                    <a:pt x="93611" y="4445900"/>
                  </a:lnTo>
                  <a:lnTo>
                    <a:pt x="93611" y="4434895"/>
                  </a:lnTo>
                  <a:lnTo>
                    <a:pt x="78923673" y="4434895"/>
                  </a:lnTo>
                  <a:lnTo>
                    <a:pt x="78923673" y="4445900"/>
                  </a:lnTo>
                  <a:lnTo>
                    <a:pt x="78830066" y="4445900"/>
                  </a:lnTo>
                  <a:lnTo>
                    <a:pt x="78830066" y="11004"/>
                  </a:lnTo>
                  <a:lnTo>
                    <a:pt x="78923673" y="11004"/>
                  </a:lnTo>
                  <a:lnTo>
                    <a:pt x="78923673" y="22092"/>
                  </a:lnTo>
                  <a:lnTo>
                    <a:pt x="93611" y="22092"/>
                  </a:lnTo>
                  <a:close/>
                </a:path>
              </a:pathLst>
            </a:custGeom>
            <a:solidFill>
              <a:srgbClr val="1C334E"/>
            </a:solidFill>
          </p:spPr>
          <p:txBody>
            <a:bodyPr/>
            <a:lstStyle/>
            <a:p>
              <a:endParaRPr lang="en-US"/>
            </a:p>
          </p:txBody>
        </p:sp>
      </p:grpSp>
      <p:sp>
        <p:nvSpPr>
          <p:cNvPr id="7" name="TextBox 7"/>
          <p:cNvSpPr txBox="1"/>
          <p:nvPr/>
        </p:nvSpPr>
        <p:spPr>
          <a:xfrm>
            <a:off x="463053" y="9528138"/>
            <a:ext cx="3585080" cy="370840"/>
          </a:xfrm>
          <a:prstGeom prst="rect">
            <a:avLst/>
          </a:prstGeom>
        </p:spPr>
        <p:txBody>
          <a:bodyPr lIns="0" tIns="0" rIns="0" bIns="0" rtlCol="0" anchor="t">
            <a:spAutoFit/>
          </a:bodyPr>
          <a:lstStyle/>
          <a:p>
            <a:pPr algn="ctr">
              <a:lnSpc>
                <a:spcPts val="2659"/>
              </a:lnSpc>
            </a:pPr>
            <a:r>
              <a:rPr lang="en-US" sz="1899" b="1">
                <a:solidFill>
                  <a:srgbClr val="FFFFFF"/>
                </a:solidFill>
                <a:latin typeface="Arimo Bold"/>
                <a:ea typeface="Arimo Bold"/>
                <a:cs typeface="Arimo Bold"/>
                <a:sym typeface="Arimo Bold"/>
              </a:rPr>
              <a:t>Samsung Innovation campus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9259" b="-9259"/>
              </a:stretch>
            </a:blipFill>
          </p:spPr>
          <p:txBody>
            <a:bodyPr/>
            <a:lstStyle/>
            <a:p>
              <a:endParaRPr lang="en-US"/>
            </a:p>
          </p:txBody>
        </p:sp>
      </p:gr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4">
              <a:extLst>
                <a:ext uri="{96DAC541-7B7A-43D3-8B79-37D633B846F1}">
                  <asvg:svgBlip xmlns:asvg="http://schemas.microsoft.com/office/drawing/2016/SVG/main" r:embed="rId5"/>
                </a:ext>
              </a:extLst>
            </a:blip>
            <a:stretch>
              <a:fillRect l="-59" r="-59"/>
            </a:stretch>
          </a:blipFill>
        </p:spPr>
        <p:txBody>
          <a:bodyPr/>
          <a:lstStyle/>
          <a:p>
            <a:endParaRPr lang="en-US"/>
          </a:p>
        </p:txBody>
      </p:sp>
      <p:grpSp>
        <p:nvGrpSpPr>
          <p:cNvPr id="5" name="Group 5"/>
          <p:cNvGrpSpPr/>
          <p:nvPr/>
        </p:nvGrpSpPr>
        <p:grpSpPr>
          <a:xfrm>
            <a:off x="14623401" y="507217"/>
            <a:ext cx="3202289" cy="674081"/>
            <a:chOff x="0" y="0"/>
            <a:chExt cx="4269719" cy="898775"/>
          </a:xfrm>
        </p:grpSpPr>
        <p:sp>
          <p:nvSpPr>
            <p:cNvPr id="6" name="Freeform 6"/>
            <p:cNvSpPr/>
            <p:nvPr/>
          </p:nvSpPr>
          <p:spPr>
            <a:xfrm>
              <a:off x="0" y="0"/>
              <a:ext cx="4269740" cy="898779"/>
            </a:xfrm>
            <a:custGeom>
              <a:avLst/>
              <a:gdLst/>
              <a:ahLst/>
              <a:cxnLst/>
              <a:rect l="l" t="t" r="r" b="b"/>
              <a:pathLst>
                <a:path w="4269740" h="898779">
                  <a:moveTo>
                    <a:pt x="0" y="0"/>
                  </a:moveTo>
                  <a:lnTo>
                    <a:pt x="4269740" y="0"/>
                  </a:lnTo>
                  <a:lnTo>
                    <a:pt x="4269740" y="898779"/>
                  </a:lnTo>
                  <a:lnTo>
                    <a:pt x="0" y="898779"/>
                  </a:lnTo>
                  <a:lnTo>
                    <a:pt x="0" y="0"/>
                  </a:lnTo>
                  <a:close/>
                </a:path>
              </a:pathLst>
            </a:custGeom>
            <a:blipFill>
              <a:blip r:embed="rId6"/>
              <a:stretch>
                <a:fillRect t="-98522" b="-98522"/>
              </a:stretch>
            </a:blipFill>
          </p:spPr>
          <p:txBody>
            <a:bodyPr/>
            <a:lstStyle/>
            <a:p>
              <a:endParaRPr lang="en-US"/>
            </a:p>
          </p:txBody>
        </p:sp>
      </p:grpSp>
      <p:grpSp>
        <p:nvGrpSpPr>
          <p:cNvPr id="7" name="Group 7"/>
          <p:cNvGrpSpPr/>
          <p:nvPr/>
        </p:nvGrpSpPr>
        <p:grpSpPr>
          <a:xfrm>
            <a:off x="3381996" y="3657600"/>
            <a:ext cx="12164941" cy="3343446"/>
            <a:chOff x="0" y="0"/>
            <a:chExt cx="3203935" cy="880578"/>
          </a:xfrm>
        </p:grpSpPr>
        <p:sp>
          <p:nvSpPr>
            <p:cNvPr id="8" name="Freeform 8"/>
            <p:cNvSpPr/>
            <p:nvPr/>
          </p:nvSpPr>
          <p:spPr>
            <a:xfrm>
              <a:off x="0" y="0"/>
              <a:ext cx="3203935" cy="880579"/>
            </a:xfrm>
            <a:custGeom>
              <a:avLst/>
              <a:gdLst/>
              <a:ahLst/>
              <a:cxnLst/>
              <a:rect l="l" t="t" r="r" b="b"/>
              <a:pathLst>
                <a:path w="3203935" h="880579">
                  <a:moveTo>
                    <a:pt x="0" y="0"/>
                  </a:moveTo>
                  <a:lnTo>
                    <a:pt x="3203935" y="0"/>
                  </a:lnTo>
                  <a:lnTo>
                    <a:pt x="3203935" y="880579"/>
                  </a:lnTo>
                  <a:lnTo>
                    <a:pt x="0" y="880579"/>
                  </a:lnTo>
                  <a:close/>
                </a:path>
              </a:pathLst>
            </a:custGeom>
            <a:solidFill>
              <a:srgbClr val="145DA0"/>
            </a:solidFill>
            <a:ln w="38100" cap="sq">
              <a:solidFill>
                <a:srgbClr val="FFFFFF"/>
              </a:solidFill>
              <a:prstDash val="solid"/>
              <a:miter/>
            </a:ln>
          </p:spPr>
          <p:txBody>
            <a:bodyPr/>
            <a:lstStyle/>
            <a:p>
              <a:endParaRPr lang="en-US"/>
            </a:p>
          </p:txBody>
        </p:sp>
        <p:sp>
          <p:nvSpPr>
            <p:cNvPr id="9" name="TextBox 9"/>
            <p:cNvSpPr txBox="1"/>
            <p:nvPr/>
          </p:nvSpPr>
          <p:spPr>
            <a:xfrm>
              <a:off x="0" y="-38100"/>
              <a:ext cx="3203935" cy="91867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3557054" y="3661933"/>
            <a:ext cx="11814826" cy="2772634"/>
          </a:xfrm>
          <a:prstGeom prst="rect">
            <a:avLst/>
          </a:prstGeom>
        </p:spPr>
        <p:txBody>
          <a:bodyPr lIns="0" tIns="0" rIns="0" bIns="0" rtlCol="0" anchor="t">
            <a:spAutoFit/>
          </a:bodyPr>
          <a:lstStyle/>
          <a:p>
            <a:pPr algn="ctr">
              <a:lnSpc>
                <a:spcPts val="10977"/>
              </a:lnSpc>
            </a:pPr>
            <a:r>
              <a:rPr lang="en-US" sz="7841" b="1">
                <a:solidFill>
                  <a:srgbClr val="FFFFFF"/>
                </a:solidFill>
                <a:latin typeface="Arimo Bold"/>
                <a:ea typeface="Arimo Bold"/>
                <a:cs typeface="Arimo Bold"/>
                <a:sym typeface="Arimo Bold"/>
              </a:rPr>
              <a:t>Querying &amp;</a:t>
            </a:r>
          </a:p>
          <a:p>
            <a:pPr algn="ctr">
              <a:lnSpc>
                <a:spcPts val="10977"/>
              </a:lnSpc>
              <a:spcBef>
                <a:spcPct val="0"/>
              </a:spcBef>
            </a:pPr>
            <a:r>
              <a:rPr lang="en-US" sz="7841" b="1">
                <a:solidFill>
                  <a:srgbClr val="FFFFFF"/>
                </a:solidFill>
                <a:latin typeface="Arimo Bold"/>
                <a:ea typeface="Arimo Bold"/>
                <a:cs typeface="Arimo Bold"/>
                <a:sym typeface="Arimo Bold"/>
              </a:rPr>
              <a:t>VISUALIZATION</a:t>
            </a:r>
          </a:p>
        </p:txBody>
      </p:sp>
      <p:sp>
        <p:nvSpPr>
          <p:cNvPr id="11" name="TextBox 11"/>
          <p:cNvSpPr txBox="1"/>
          <p:nvPr/>
        </p:nvSpPr>
        <p:spPr>
          <a:xfrm>
            <a:off x="3206938" y="6367892"/>
            <a:ext cx="12164941" cy="457834"/>
          </a:xfrm>
          <a:prstGeom prst="rect">
            <a:avLst/>
          </a:prstGeom>
        </p:spPr>
        <p:txBody>
          <a:bodyPr lIns="0" tIns="0" rIns="0" bIns="0" rtlCol="0" anchor="t">
            <a:spAutoFit/>
          </a:bodyPr>
          <a:lstStyle/>
          <a:p>
            <a:pPr algn="ctr">
              <a:lnSpc>
                <a:spcPts val="3640"/>
              </a:lnSpc>
              <a:spcBef>
                <a:spcPct val="0"/>
              </a:spcBef>
            </a:pPr>
            <a:r>
              <a:rPr lang="en-US" sz="2600" b="1">
                <a:solidFill>
                  <a:srgbClr val="FFFFFF"/>
                </a:solidFill>
                <a:latin typeface="Arimo Bold"/>
                <a:ea typeface="Arimo Bold"/>
                <a:cs typeface="Arimo Bold"/>
                <a:sym typeface="Arimo Bold"/>
              </a:rPr>
              <a:t>Using HIVE SQL &amp; Power Bi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847</Words>
  <Application>Microsoft Office PowerPoint</Application>
  <PresentationFormat>Custom</PresentationFormat>
  <Paragraphs>153</Paragraphs>
  <Slides>41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Open Sans Extra Bold</vt:lpstr>
      <vt:lpstr>Arimo</vt:lpstr>
      <vt:lpstr>Arimo Bold</vt:lpstr>
      <vt:lpstr>Arial</vt:lpstr>
      <vt:lpstr>Poppins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Big Data.pptx</dc:title>
  <cp:lastModifiedBy>سلمى ممدوح صبرى مجاهد</cp:lastModifiedBy>
  <cp:revision>2</cp:revision>
  <dcterms:created xsi:type="dcterms:W3CDTF">2006-08-16T00:00:00Z</dcterms:created>
  <dcterms:modified xsi:type="dcterms:W3CDTF">2024-09-26T14:24:24Z</dcterms:modified>
  <dc:identifier>DAGRJSY4rGI</dc:identifier>
</cp:coreProperties>
</file>